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2" r:id="rId2"/>
    <p:sldMasterId id="2147483660" r:id="rId3"/>
  </p:sldMasterIdLst>
  <p:notesMasterIdLst>
    <p:notesMasterId r:id="rId70"/>
  </p:notesMasterIdLst>
  <p:handoutMasterIdLst>
    <p:handoutMasterId r:id="rId71"/>
  </p:handoutMasterIdLst>
  <p:sldIdLst>
    <p:sldId id="1298" r:id="rId4"/>
    <p:sldId id="1301" r:id="rId5"/>
    <p:sldId id="2596" r:id="rId6"/>
    <p:sldId id="2713" r:id="rId7"/>
    <p:sldId id="2658" r:id="rId8"/>
    <p:sldId id="2696" r:id="rId9"/>
    <p:sldId id="2654" r:id="rId10"/>
    <p:sldId id="2689" r:id="rId11"/>
    <p:sldId id="2655" r:id="rId12"/>
    <p:sldId id="2683" r:id="rId13"/>
    <p:sldId id="2680" r:id="rId14"/>
    <p:sldId id="2612" r:id="rId15"/>
    <p:sldId id="2686" r:id="rId16"/>
    <p:sldId id="2659" r:id="rId17"/>
    <p:sldId id="2660" r:id="rId18"/>
    <p:sldId id="2684" r:id="rId19"/>
    <p:sldId id="2682" r:id="rId20"/>
    <p:sldId id="2697" r:id="rId21"/>
    <p:sldId id="2698" r:id="rId22"/>
    <p:sldId id="2656" r:id="rId23"/>
    <p:sldId id="2661" r:id="rId24"/>
    <p:sldId id="2662" r:id="rId25"/>
    <p:sldId id="2663" r:id="rId26"/>
    <p:sldId id="2664" r:id="rId27"/>
    <p:sldId id="2714" r:id="rId28"/>
    <p:sldId id="2699" r:id="rId29"/>
    <p:sldId id="2665" r:id="rId30"/>
    <p:sldId id="2715" r:id="rId31"/>
    <p:sldId id="2615" r:id="rId32"/>
    <p:sldId id="2716" r:id="rId33"/>
    <p:sldId id="2666" r:id="rId34"/>
    <p:sldId id="2717" r:id="rId35"/>
    <p:sldId id="2667" r:id="rId36"/>
    <p:sldId id="2718" r:id="rId37"/>
    <p:sldId id="2600" r:id="rId38"/>
    <p:sldId id="2719" r:id="rId39"/>
    <p:sldId id="2671" r:id="rId40"/>
    <p:sldId id="2669" r:id="rId41"/>
    <p:sldId id="2670" r:id="rId42"/>
    <p:sldId id="2672" r:id="rId43"/>
    <p:sldId id="2673" r:id="rId44"/>
    <p:sldId id="2604" r:id="rId45"/>
    <p:sldId id="2546" r:id="rId46"/>
    <p:sldId id="2602" r:id="rId47"/>
    <p:sldId id="2720" r:id="rId48"/>
    <p:sldId id="2702" r:id="rId49"/>
    <p:sldId id="2690" r:id="rId50"/>
    <p:sldId id="2700" r:id="rId51"/>
    <p:sldId id="2703" r:id="rId52"/>
    <p:sldId id="2704" r:id="rId53"/>
    <p:sldId id="2605" r:id="rId54"/>
    <p:sldId id="2513" r:id="rId55"/>
    <p:sldId id="2709" r:id="rId56"/>
    <p:sldId id="2675" r:id="rId57"/>
    <p:sldId id="2711" r:id="rId58"/>
    <p:sldId id="2606" r:id="rId59"/>
    <p:sldId id="2676" r:id="rId60"/>
    <p:sldId id="2613" r:id="rId61"/>
    <p:sldId id="2608" r:id="rId62"/>
    <p:sldId id="2677" r:id="rId63"/>
    <p:sldId id="2688" r:id="rId64"/>
    <p:sldId id="2687" r:id="rId65"/>
    <p:sldId id="2678" r:id="rId66"/>
    <p:sldId id="2712" r:id="rId67"/>
    <p:sldId id="2693" r:id="rId68"/>
    <p:sldId id="2706" r:id="rId6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D0D"/>
    <a:srgbClr val="FFFFCC"/>
    <a:srgbClr val="F8FFB7"/>
    <a:srgbClr val="FFFFA9"/>
    <a:srgbClr val="FFCC66"/>
    <a:srgbClr val="CC0A0C"/>
    <a:srgbClr val="FFFF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21" autoAdjust="0"/>
    <p:restoredTop sz="94732" autoAdjust="0"/>
  </p:normalViewPr>
  <p:slideViewPr>
    <p:cSldViewPr>
      <p:cViewPr>
        <p:scale>
          <a:sx n="90" d="100"/>
          <a:sy n="90" d="100"/>
        </p:scale>
        <p:origin x="-216" y="-13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48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63" Type="http://schemas.openxmlformats.org/officeDocument/2006/relationships/slide" Target="slides/slide60.xml"/><Relationship Id="rId64" Type="http://schemas.openxmlformats.org/officeDocument/2006/relationships/slide" Target="slides/slide61.xml"/><Relationship Id="rId65" Type="http://schemas.openxmlformats.org/officeDocument/2006/relationships/slide" Target="slides/slide62.xml"/><Relationship Id="rId66" Type="http://schemas.openxmlformats.org/officeDocument/2006/relationships/slide" Target="slides/slide63.xml"/><Relationship Id="rId67" Type="http://schemas.openxmlformats.org/officeDocument/2006/relationships/slide" Target="slides/slide64.xml"/><Relationship Id="rId68" Type="http://schemas.openxmlformats.org/officeDocument/2006/relationships/slide" Target="slides/slide65.xml"/><Relationship Id="rId69" Type="http://schemas.openxmlformats.org/officeDocument/2006/relationships/slide" Target="slides/slide6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slide" Target="slides/slide52.xml"/><Relationship Id="rId56" Type="http://schemas.openxmlformats.org/officeDocument/2006/relationships/slide" Target="slides/slide53.xml"/><Relationship Id="rId57" Type="http://schemas.openxmlformats.org/officeDocument/2006/relationships/slide" Target="slides/slide54.xml"/><Relationship Id="rId58" Type="http://schemas.openxmlformats.org/officeDocument/2006/relationships/slide" Target="slides/slide55.xml"/><Relationship Id="rId59" Type="http://schemas.openxmlformats.org/officeDocument/2006/relationships/slide" Target="slides/slide5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70" Type="http://schemas.openxmlformats.org/officeDocument/2006/relationships/notesMaster" Target="notesMasters/notesMaster1.xml"/><Relationship Id="rId71" Type="http://schemas.openxmlformats.org/officeDocument/2006/relationships/handoutMaster" Target="handoutMasters/handoutMaster1.xml"/><Relationship Id="rId72" Type="http://schemas.openxmlformats.org/officeDocument/2006/relationships/printerSettings" Target="printerSettings/printerSettings1.bin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73" Type="http://schemas.openxmlformats.org/officeDocument/2006/relationships/presProps" Target="presProps.xml"/><Relationship Id="rId74" Type="http://schemas.openxmlformats.org/officeDocument/2006/relationships/viewProps" Target="viewProps.xml"/><Relationship Id="rId75" Type="http://schemas.openxmlformats.org/officeDocument/2006/relationships/theme" Target="theme/theme1.xml"/><Relationship Id="rId76" Type="http://schemas.openxmlformats.org/officeDocument/2006/relationships/tableStyles" Target="tableStyles.xml"/><Relationship Id="rId60" Type="http://schemas.openxmlformats.org/officeDocument/2006/relationships/slide" Target="slides/slide57.xml"/><Relationship Id="rId61" Type="http://schemas.openxmlformats.org/officeDocument/2006/relationships/slide" Target="slides/slide58.xml"/><Relationship Id="rId62" Type="http://schemas.openxmlformats.org/officeDocument/2006/relationships/slide" Target="slides/slide59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imes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873BAC10-6CF4-BD4D-B8FC-A748BC84C6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40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4661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1"/>
          <p:cNvSpPr txBox="1">
            <a:spLocks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72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28087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85247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13264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69E6B-C78A-AB4D-B0E3-E8B86D30D9E8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C4FF8-93AA-824F-B5CB-0DE1FB90B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4728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71E14-CB1A-C340-A5EA-6D621487B8C8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9871B-3BC2-AA4B-A2C9-E910B795C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53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5EE0-BB21-D941-BD38-A3A9E9BFFCAA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812B3-9B26-F145-81C7-376184095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20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20FF6-228D-244F-916D-E5E4B5F1AADE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AB984-FE7B-3B41-889D-7E743E5536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03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D33AD4-CD14-1F4B-A9CB-38BAA2D25F09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88CA6-CB3C-1B47-B0E3-28FBCD050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600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31803-D18A-A040-9D71-AD0A5D03AF66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AFEAD-1B8C-5F4A-B023-355726D28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2A24F-8597-AB43-988C-09EB50160BE9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B4FC45-F942-3C4B-ACD4-E5B82879C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6349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1D356-3372-004A-A50F-33F115C288AD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6EC1D-0195-EC47-88F8-108A697D0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273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7480663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07FE2-88CB-7744-8875-36325658A55D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1C72C-5764-3A4B-BCA4-7860BFC48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641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20CB84-D37B-ED44-91B0-C5FD8A2E73E6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2A780-3035-4141-AD0D-69A2110C2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591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D0CA8C-D5EB-CF4D-85FE-48B0EF92A79B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88213-D5DC-E14E-9959-6FBA98E46C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38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8F7EBB-9060-8645-A583-7E2397395E9B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B2F50-8B58-824F-AD2F-D46020ED1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14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59302-C1B4-F643-8A01-DD098F83DCF4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61933-263F-D64E-A61C-7C770854FD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612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E6D8AB-BCD2-A647-A378-B9B2ED2F1F8C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C7BDA-C8CC-E340-9CAC-91B8111AD2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0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0FF17-2946-2745-96A9-3D2C322E9D9B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EE64F2-0457-9F46-AF0C-6E3A7B241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798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6A6F8-C60F-4940-AA15-93EBD388CDBC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A51AC-599C-DC48-B271-C02543AFF4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01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B2FAE-B150-A449-BB1B-9A85F3A0FD05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93169-BD00-2646-9278-98C6D39704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6240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BA974-E2B9-EF48-8E7A-491245BB66B9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F5101-8E13-9F44-A35F-F79EAAE9C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2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9204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414134-2776-6048-918A-21559751D255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73BD-11E4-6748-97AC-4355CBAED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39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A38367-E441-A44B-9384-E77FE770A92E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919D87-EEDA-8542-BD64-D8202D68C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12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499CD8-034C-4446-AA8B-507C8B852381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FC7D3-91E9-6148-BA5E-38CADFA2B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2562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59BE7-0B7F-0148-8A34-9B46B2DA63DF}" type="datetimeFigureOut">
              <a:rPr lang="en-US"/>
              <a:pPr>
                <a:defRPr/>
              </a:pPr>
              <a:t>12/30/15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9EE7E-5A74-4E4C-AF25-54022D2180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125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838223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64608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8859331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3680979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9614921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99001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19"/>
          <p:cNvSpPr txBox="1">
            <a:spLocks noChangeArrowheads="1"/>
          </p:cNvSpPr>
          <p:nvPr/>
        </p:nvSpPr>
        <p:spPr bwMode="auto">
          <a:xfrm>
            <a:off x="631825" y="1668463"/>
            <a:ext cx="79787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defRPr/>
            </a:pPr>
            <a:endParaRPr lang="en-US" sz="3600" smtClean="0">
              <a:solidFill>
                <a:srgbClr val="FFFFFF"/>
              </a:solidFill>
              <a:latin typeface="B Frutiger Bold" charset="0"/>
            </a:endParaRPr>
          </a:p>
        </p:txBody>
      </p:sp>
      <p:sp>
        <p:nvSpPr>
          <p:cNvPr id="1027" name="Text Box 21"/>
          <p:cNvSpPr txBox="1">
            <a:spLocks noChangeArrowheads="1"/>
          </p:cNvSpPr>
          <p:nvPr/>
        </p:nvSpPr>
        <p:spPr bwMode="auto">
          <a:xfrm>
            <a:off x="593725" y="1530350"/>
            <a:ext cx="625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defRPr/>
            </a:pPr>
            <a:endParaRPr lang="en-US" smtClean="0">
              <a:latin typeface="Times" charset="0"/>
            </a:endParaRPr>
          </a:p>
        </p:txBody>
      </p:sp>
      <p:sp>
        <p:nvSpPr>
          <p:cNvPr id="1028" name="Text Box 22"/>
          <p:cNvSpPr txBox="1">
            <a:spLocks noChangeArrowheads="1"/>
          </p:cNvSpPr>
          <p:nvPr/>
        </p:nvSpPr>
        <p:spPr bwMode="auto">
          <a:xfrm>
            <a:off x="555625" y="1744663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spcBef>
                <a:spcPct val="50000"/>
              </a:spcBef>
              <a:defRPr/>
            </a:pPr>
            <a:endParaRPr lang="en-US" smtClean="0">
              <a:latin typeface="Times" charset="0"/>
            </a:endParaRPr>
          </a:p>
        </p:txBody>
      </p:sp>
      <p:sp>
        <p:nvSpPr>
          <p:cNvPr id="1029" name="Rectangle 35"/>
          <p:cNvSpPr>
            <a:spLocks noChangeArrowheads="1"/>
          </p:cNvSpPr>
          <p:nvPr userDrawn="1"/>
        </p:nvSpPr>
        <p:spPr bwMode="auto">
          <a:xfrm>
            <a:off x="685800" y="3810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</a:pPr>
            <a:endParaRPr lang="en-US" sz="4400" b="1" i="1">
              <a:latin typeface="BL Frutiger Black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 xmlns:p14="http://schemas.microsoft.com/office/powerpoint/2010/main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 i="1">
          <a:solidFill>
            <a:schemeClr val="tx1"/>
          </a:solidFill>
          <a:latin typeface="BL Frutiger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600">
          <a:solidFill>
            <a:srgbClr val="FFFFFF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3200">
          <a:solidFill>
            <a:srgbClr val="FFFFFF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800">
          <a:solidFill>
            <a:srgbClr val="FFFFFF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400">
          <a:solidFill>
            <a:srgbClr val="FFFFFF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FF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FF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FF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FF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rgbClr val="FFFFFF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open Bible-ppt background dark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ChangeArrowheads="1"/>
          </p:cNvSpPr>
          <p:nvPr userDrawn="1"/>
        </p:nvSpPr>
        <p:spPr bwMode="auto">
          <a:xfrm>
            <a:off x="-28575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FFCC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1:1-4</a:t>
            </a:r>
            <a:endParaRPr lang="en-US" sz="4400" b="1" i="1" dirty="0">
              <a:solidFill>
                <a:srgbClr val="FFCC6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L Frutiger Black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 userDrawn="1"/>
        </p:nvSpPr>
        <p:spPr bwMode="auto">
          <a:xfrm>
            <a:off x="733425" y="1120775"/>
            <a:ext cx="82296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200" dirty="0" smtClean="0">
                <a:solidFill>
                  <a:srgbClr val="FFFFCC"/>
                </a:solidFill>
                <a:latin typeface="Frutiger 57Cn" charset="0"/>
              </a:rPr>
              <a:t>1 Inasmuch as many have taken in hand to set in order a narrative of those things which have been fulfilled among us,</a:t>
            </a:r>
          </a:p>
          <a:p>
            <a:pPr algn="l">
              <a:defRPr/>
            </a:pPr>
            <a:r>
              <a:rPr lang="en-US" sz="3200" dirty="0" smtClean="0">
                <a:solidFill>
                  <a:srgbClr val="FFFFCC"/>
                </a:solidFill>
                <a:latin typeface="Frutiger 57Cn" charset="0"/>
              </a:rPr>
              <a:t>2 just as those who from the beginning were eyewitnesses and ministers of the word delivered them to us,</a:t>
            </a:r>
          </a:p>
          <a:p>
            <a:pPr algn="l">
              <a:defRPr/>
            </a:pPr>
            <a:r>
              <a:rPr lang="en-US" sz="3200" dirty="0" smtClean="0">
                <a:solidFill>
                  <a:srgbClr val="FFFFCC"/>
                </a:solidFill>
                <a:latin typeface="Frutiger 57Cn" charset="0"/>
              </a:rPr>
              <a:t>3 it seemed good to me also, having had perfect understanding of all things from the very first, to write to you an orderly account, most excellent </a:t>
            </a:r>
            <a:r>
              <a:rPr lang="en-US" sz="3200" dirty="0" err="1" smtClean="0">
                <a:solidFill>
                  <a:srgbClr val="FFFFCC"/>
                </a:solidFill>
                <a:latin typeface="Frutiger 57Cn" charset="0"/>
              </a:rPr>
              <a:t>Theophilus</a:t>
            </a:r>
            <a:r>
              <a:rPr lang="en-US" sz="3200" dirty="0" smtClean="0">
                <a:solidFill>
                  <a:srgbClr val="FFFFCC"/>
                </a:solidFill>
                <a:latin typeface="Frutiger 57Cn" charset="0"/>
              </a:rPr>
              <a:t>,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open Bible-ppt background dark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>
                <a:solidFill>
                  <a:srgbClr val="FFCC66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Verse reference here</a:t>
            </a:r>
            <a:endParaRPr lang="en-US" sz="4400" b="1" i="1" dirty="0">
              <a:solidFill>
                <a:srgbClr val="FFCC66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L Frutiger Black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 userDrawn="1"/>
        </p:nvSpPr>
        <p:spPr bwMode="auto">
          <a:xfrm>
            <a:off x="762000" y="1120775"/>
            <a:ext cx="822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>
              <a:defRPr/>
            </a:pPr>
            <a:r>
              <a:rPr lang="en-US" sz="3200" dirty="0" smtClean="0">
                <a:solidFill>
                  <a:srgbClr val="FFFFCC"/>
                </a:solidFill>
                <a:latin typeface="Frutiger 57Cn" charset="0"/>
              </a:rPr>
              <a:t>1 verses here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3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4" name="Picture 1" descr="open Bible-ppt background ligh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16" cy="68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017746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690" y="0"/>
            <a:ext cx="10323689" cy="6878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942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9096" y="0"/>
            <a:ext cx="100430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91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39786" y="0"/>
            <a:ext cx="102837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6407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Deuteronomy 23:25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0" y="1120775"/>
            <a:ext cx="8229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25  </a:t>
            </a:r>
            <a:r>
              <a:rPr lang="en-US" sz="3200" dirty="0">
                <a:latin typeface="Frutiger 57Cn"/>
                <a:cs typeface="Frutiger 57Cn"/>
              </a:rPr>
              <a:t>“When you come into your neighbor’s standing grain, you may pluck the heads with your hand,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but </a:t>
            </a:r>
            <a:r>
              <a:rPr lang="en-US" sz="3200" dirty="0">
                <a:latin typeface="Frutiger 57Cn"/>
                <a:cs typeface="Frutiger 57Cn"/>
              </a:rPr>
              <a:t>you shall not use a sickle on your neighbor’s standing grain.</a:t>
            </a:r>
          </a:p>
        </p:txBody>
      </p:sp>
    </p:spTree>
    <p:extLst>
      <p:ext uri="{BB962C8B-B14F-4D97-AF65-F5344CB8AC3E}">
        <p14:creationId xmlns:p14="http://schemas.microsoft.com/office/powerpoint/2010/main" val="31448348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12:1-8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2  </a:t>
            </a:r>
            <a:r>
              <a:rPr lang="en-US" sz="3200" dirty="0">
                <a:latin typeface="Frutiger 57Cn"/>
                <a:cs typeface="Frutiger 57Cn"/>
              </a:rPr>
              <a:t>And when the Pharisees saw it, they said to Him, “Look, Your disciples are doing what is not lawful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to </a:t>
            </a:r>
            <a:r>
              <a:rPr lang="en-US" sz="3200" dirty="0">
                <a:latin typeface="Frutiger 57Cn"/>
                <a:cs typeface="Frutiger 57Cn"/>
              </a:rPr>
              <a:t>do on the Sabbath!”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3  But He said to them, “Have you not read what David did when he was hungry, he and those who were with him: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4  “how he entered the house of God and ate the showbread which was not lawful for him to eat,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nor </a:t>
            </a:r>
            <a:r>
              <a:rPr lang="en-US" sz="3200" dirty="0">
                <a:latin typeface="Frutiger 57Cn"/>
                <a:cs typeface="Frutiger 57Cn"/>
              </a:rPr>
              <a:t>for those who were with him, but only for the priests?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2043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16" cy="68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289752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16" cy="68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174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116" cy="685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564852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12:1-8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2  </a:t>
            </a:r>
            <a:r>
              <a:rPr lang="en-US" sz="3200" dirty="0">
                <a:latin typeface="Frutiger 57Cn"/>
                <a:cs typeface="Frutiger 57Cn"/>
              </a:rPr>
              <a:t>And when the Pharisees saw it, they said to Him, “Look, Your disciples are doing what is not lawful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to </a:t>
            </a:r>
            <a:r>
              <a:rPr lang="en-US" sz="3200" dirty="0">
                <a:latin typeface="Frutiger 57Cn"/>
                <a:cs typeface="Frutiger 57Cn"/>
              </a:rPr>
              <a:t>do on the Sabbath!”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3  But He said to them, “Have you not read what David did when he was hungry, he and those who were with him: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4  “how he entered the house of God and ate the showbread which was not lawful for him to eat,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nor </a:t>
            </a:r>
            <a:r>
              <a:rPr lang="en-US" sz="3200" dirty="0">
                <a:latin typeface="Frutiger 57Cn"/>
                <a:cs typeface="Frutiger 57Cn"/>
              </a:rPr>
              <a:t>for those who were with him, but only for the priests?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70228476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91948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2" name="Picture 1" descr="open Bible-ppt background light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4839"/>
            <a:ext cx="9144000" cy="559076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</p:spPr>
        <p:txBody>
          <a:bodyPr anchor="b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7200" b="1" dirty="0" smtClean="0">
                <a:latin typeface="Papyrus" charset="0"/>
              </a:rPr>
              <a:t>The Gospels</a:t>
            </a:r>
          </a:p>
          <a:p>
            <a:pPr>
              <a:lnSpc>
                <a:spcPct val="90000"/>
              </a:lnSpc>
              <a:defRPr/>
            </a:pPr>
            <a:endParaRPr lang="en-US" sz="5400" b="1" dirty="0" smtClean="0">
              <a:latin typeface="Papyrus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5400" b="1" dirty="0" smtClean="0">
                <a:latin typeface="Papyrus" charset="0"/>
              </a:rPr>
              <a:t>Jesus Confronted </a:t>
            </a:r>
            <a:br>
              <a:rPr lang="en-US" sz="5400" b="1" dirty="0" smtClean="0">
                <a:latin typeface="Papyrus" charset="0"/>
              </a:rPr>
            </a:br>
            <a:r>
              <a:rPr lang="en-US" sz="5400" b="1" dirty="0" smtClean="0">
                <a:latin typeface="Papyrus" charset="0"/>
              </a:rPr>
              <a:t>Over the Sabbath, </a:t>
            </a:r>
            <a:br>
              <a:rPr lang="en-US" sz="5400" b="1" dirty="0" smtClean="0">
                <a:latin typeface="Papyrus" charset="0"/>
              </a:rPr>
            </a:br>
            <a:r>
              <a:rPr lang="en-US" sz="5400" b="1" dirty="0" smtClean="0">
                <a:latin typeface="Papyrus" charset="0"/>
              </a:rPr>
              <a:t>Chooses the Twelve</a:t>
            </a:r>
          </a:p>
          <a:p>
            <a:pPr>
              <a:lnSpc>
                <a:spcPct val="90000"/>
              </a:lnSpc>
              <a:defRPr/>
            </a:pPr>
            <a:endParaRPr lang="en-US" sz="5400" b="1" dirty="0" smtClean="0">
              <a:latin typeface="Papyrus" charset="0"/>
            </a:endParaRPr>
          </a:p>
          <a:p>
            <a:pPr>
              <a:lnSpc>
                <a:spcPct val="90000"/>
              </a:lnSpc>
              <a:defRPr/>
            </a:pPr>
            <a:endParaRPr lang="en-US" sz="5400" b="1" dirty="0" smtClean="0">
              <a:latin typeface="Papyru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1 Samuel 21:1-6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Now David came to Nob, to </a:t>
            </a:r>
            <a:r>
              <a:rPr lang="en-US" sz="3200" dirty="0" err="1">
                <a:latin typeface="Frutiger 57Cn"/>
                <a:cs typeface="Frutiger 57Cn"/>
              </a:rPr>
              <a:t>Ahimelech</a:t>
            </a:r>
            <a:r>
              <a:rPr lang="en-US" sz="3200" dirty="0">
                <a:latin typeface="Frutiger 57Cn"/>
                <a:cs typeface="Frutiger 57Cn"/>
              </a:rPr>
              <a:t> the priest. And </a:t>
            </a:r>
            <a:r>
              <a:rPr lang="en-US" sz="3200" dirty="0" err="1">
                <a:latin typeface="Frutiger 57Cn"/>
                <a:cs typeface="Frutiger 57Cn"/>
              </a:rPr>
              <a:t>Ahimelech</a:t>
            </a:r>
            <a:r>
              <a:rPr lang="en-US" sz="3200" dirty="0">
                <a:latin typeface="Frutiger 57Cn"/>
                <a:cs typeface="Frutiger 57Cn"/>
              </a:rPr>
              <a:t> was afraid when he met David, and said to him, “Why are you alone, and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no </a:t>
            </a:r>
            <a:r>
              <a:rPr lang="en-US" sz="3200" dirty="0">
                <a:latin typeface="Frutiger 57Cn"/>
                <a:cs typeface="Frutiger 57Cn"/>
              </a:rPr>
              <a:t>one is with you?”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  So David said to </a:t>
            </a:r>
            <a:r>
              <a:rPr lang="en-US" sz="3200" dirty="0" err="1">
                <a:latin typeface="Frutiger 57Cn"/>
                <a:cs typeface="Frutiger 57Cn"/>
              </a:rPr>
              <a:t>Ahimelech</a:t>
            </a:r>
            <a:r>
              <a:rPr lang="en-US" sz="3200" dirty="0">
                <a:latin typeface="Frutiger 57Cn"/>
                <a:cs typeface="Frutiger 57Cn"/>
              </a:rPr>
              <a:t> the priest, “The king has ordered me on some business, and said to me, ‘Do not let anyone know anything about the business on which I send you, or what I have commanded you.’ And I have directed my young men to such and such a place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221547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1 Samuel 21:1-6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3  </a:t>
            </a:r>
            <a:r>
              <a:rPr lang="en-US" sz="3200" dirty="0">
                <a:latin typeface="Frutiger 57Cn"/>
                <a:cs typeface="Frutiger 57Cn"/>
              </a:rPr>
              <a:t>“Now therefore, what have you on hand? Give me five loaves of bread in my hand, or whatever can be found.”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4  And the priest answered David and said, “There is no common bread on hand; but there is holy bread, if the young men have at least kept themselves from women.</a:t>
            </a:r>
            <a:r>
              <a:rPr lang="en-US" sz="3200" dirty="0" smtClean="0">
                <a:latin typeface="Frutiger 57Cn"/>
                <a:cs typeface="Frutiger 57Cn"/>
              </a:rPr>
              <a:t>”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114817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1 Samuel 21:1-6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5  </a:t>
            </a:r>
            <a:r>
              <a:rPr lang="en-US" sz="3200" dirty="0">
                <a:latin typeface="Frutiger 57Cn"/>
                <a:cs typeface="Frutiger 57Cn"/>
              </a:rPr>
              <a:t>Then David answered the priest, and said to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him</a:t>
            </a:r>
            <a:r>
              <a:rPr lang="en-US" sz="3200" dirty="0">
                <a:latin typeface="Frutiger 57Cn"/>
                <a:cs typeface="Frutiger 57Cn"/>
              </a:rPr>
              <a:t>, “Truly, women have been kept from us about three days since I came out. And the vessels of the young men are holy, and the bread is in effect common, even though it was sanctified in the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vessel </a:t>
            </a:r>
            <a:r>
              <a:rPr lang="en-US" sz="3200" dirty="0">
                <a:latin typeface="Frutiger 57Cn"/>
                <a:cs typeface="Frutiger 57Cn"/>
              </a:rPr>
              <a:t>this day.”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6  So the priest gave him holy bread; for there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was </a:t>
            </a:r>
            <a:r>
              <a:rPr lang="en-US" sz="3200" dirty="0">
                <a:latin typeface="Frutiger 57Cn"/>
                <a:cs typeface="Frutiger 57Cn"/>
              </a:rPr>
              <a:t>no bread there but the showbread which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had </a:t>
            </a:r>
            <a:r>
              <a:rPr lang="en-US" sz="3200" dirty="0">
                <a:latin typeface="Frutiger 57Cn"/>
                <a:cs typeface="Frutiger 57Cn"/>
              </a:rPr>
              <a:t>been taken from before the LORD, in order to put hot bread in its place on the day when it was taken away.</a:t>
            </a:r>
          </a:p>
        </p:txBody>
      </p:sp>
    </p:spTree>
    <p:extLst>
      <p:ext uri="{BB962C8B-B14F-4D97-AF65-F5344CB8AC3E}">
        <p14:creationId xmlns:p14="http://schemas.microsoft.com/office/powerpoint/2010/main" val="37126187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Leviticus 24:5-9 (NLT)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5  “You must bake twelve loaves of bread from choice flour, using three quarts of flour for each loaf.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6  Place the bread in the LORD’s presence on the pure gold table, and arrange the loaves in two rows, with six in each row.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7  Sprinkle </a:t>
            </a:r>
            <a:r>
              <a:rPr lang="en-US" sz="3200" dirty="0">
                <a:latin typeface="Frutiger 57Cn"/>
                <a:cs typeface="Frutiger 57Cn"/>
              </a:rPr>
              <a:t>some pure frankincense near each row. </a:t>
            </a:r>
            <a:endParaRPr lang="en-US" sz="3200" dirty="0" smtClean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It </a:t>
            </a:r>
            <a:r>
              <a:rPr lang="en-US" sz="3200" dirty="0">
                <a:latin typeface="Frutiger 57Cn"/>
                <a:cs typeface="Frutiger 57Cn"/>
              </a:rPr>
              <a:t>will serve as a token offering, to be burned in place of the bread as an offering given to the LORD by fire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7984719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Leviticus 24:5-9 (NLT)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8  </a:t>
            </a:r>
            <a:r>
              <a:rPr lang="en-US" sz="3200" dirty="0">
                <a:latin typeface="Frutiger 57Cn"/>
                <a:cs typeface="Frutiger 57Cn"/>
              </a:rPr>
              <a:t>Every Sabbath day this bread must be laid out before the LORD on behalf of the Israelites as a continual part of the covenant.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9  The loaves of bread belong to Aaron and his male descendants, who must eat them in a sacred place, for they represent a most holy portion of the offerings given to the LORD by fire.”</a:t>
            </a:r>
          </a:p>
        </p:txBody>
      </p:sp>
    </p:spTree>
    <p:extLst>
      <p:ext uri="{BB962C8B-B14F-4D97-AF65-F5344CB8AC3E}">
        <p14:creationId xmlns:p14="http://schemas.microsoft.com/office/powerpoint/2010/main" val="1647711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Leviticus 24:5-9 (NLT)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8  </a:t>
            </a:r>
            <a:r>
              <a:rPr lang="en-US" sz="3200" dirty="0">
                <a:latin typeface="Frutiger 57Cn"/>
                <a:cs typeface="Frutiger 57Cn"/>
              </a:rPr>
              <a:t>Every Sabbath day this bread must be laid out before the LORD on behalf of the Israelites as a continual part of the covenant.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9 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The loaves of bread belong to Aaron and his male descendants, who must eat them in a sacred place, </a:t>
            </a:r>
            <a:r>
              <a:rPr lang="en-US" sz="3200" dirty="0">
                <a:latin typeface="Frutiger 57Cn"/>
                <a:cs typeface="Frutiger 57Cn"/>
              </a:rPr>
              <a:t>for they represent a most holy portion of the offerings given to the LORD by fire.”</a:t>
            </a:r>
          </a:p>
        </p:txBody>
      </p:sp>
    </p:spTree>
    <p:extLst>
      <p:ext uri="{BB962C8B-B14F-4D97-AF65-F5344CB8AC3E}">
        <p14:creationId xmlns:p14="http://schemas.microsoft.com/office/powerpoint/2010/main" val="11247941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12:1-8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3  But He said to them, “</a:t>
            </a:r>
            <a:r>
              <a:rPr lang="en-US" sz="3200" dirty="0">
                <a:latin typeface="Frutiger 57Cn"/>
                <a:cs typeface="Frutiger 57Cn"/>
              </a:rPr>
              <a:t>Have you not read what David did when he was hungry, he and those who were with him: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4  </a:t>
            </a:r>
            <a:r>
              <a:rPr lang="en-US" sz="3200" dirty="0">
                <a:solidFill>
                  <a:srgbClr val="FFFFCC"/>
                </a:solidFill>
                <a:latin typeface="Frutiger 57Cn"/>
                <a:cs typeface="Frutiger 57Cn"/>
              </a:rPr>
              <a:t>“how he entered the house of God and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ate the showbread which was not lawful for him to eat, </a:t>
            </a:r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/>
            </a:r>
            <a:b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nor </a:t>
            </a:r>
            <a:r>
              <a:rPr lang="en-US" sz="3200" dirty="0">
                <a:latin typeface="Frutiger 57Cn"/>
                <a:cs typeface="Frutiger 57Cn"/>
              </a:rPr>
              <a:t>for those who were with him,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but only for the priests?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09941324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12:1-8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5  “</a:t>
            </a:r>
            <a:r>
              <a:rPr lang="en-US" sz="3200" dirty="0">
                <a:latin typeface="Frutiger 57Cn"/>
                <a:cs typeface="Frutiger 57Cn"/>
              </a:rPr>
              <a:t>Or have you not read in the law that on the Sabbath the priests in the temple profane the Sabbath, and are blameless</a:t>
            </a:r>
            <a:r>
              <a:rPr lang="en-US" sz="3200" dirty="0" smtClean="0">
                <a:latin typeface="Frutiger 57Cn"/>
                <a:cs typeface="Frutiger 57Cn"/>
              </a:rPr>
              <a:t>?</a:t>
            </a:r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6  “Yet I say to you that in this place there is One greater than the temple.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7  “But if you had known what this means,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‘</a:t>
            </a:r>
            <a:r>
              <a:rPr lang="en-US" sz="3200" dirty="0">
                <a:latin typeface="Frutiger 57Cn"/>
                <a:cs typeface="Frutiger 57Cn"/>
              </a:rPr>
              <a:t>I desire mercy and not sacrifice,’ you would not have condemned the guiltless.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8  “For the Son of Man is Lord even of the Sabbath.”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285831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Hosea 6:4-7 (NLT)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4  “O Israel and Judah, what should I do with you?” asks the LORD. “For your love vanishes like the morning mist and disappears like dew in the sunlight.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5  I sent my prophets to cut you to pieces. </a:t>
            </a:r>
            <a:r>
              <a:rPr lang="en-US" sz="3200" dirty="0" smtClean="0">
                <a:latin typeface="Frutiger 57Cn"/>
                <a:cs typeface="Frutiger 57Cn"/>
              </a:rPr>
              <a:t>I </a:t>
            </a:r>
            <a:r>
              <a:rPr lang="en-US" sz="3200" dirty="0">
                <a:latin typeface="Frutiger 57Cn"/>
                <a:cs typeface="Frutiger 57Cn"/>
              </a:rPr>
              <a:t>have slaughtered you with my words, threatening you with death. My judgment will strike you as surely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as </a:t>
            </a:r>
            <a:r>
              <a:rPr lang="en-US" sz="3200" dirty="0">
                <a:latin typeface="Frutiger 57Cn"/>
                <a:cs typeface="Frutiger 57Cn"/>
              </a:rPr>
              <a:t>day follows night. </a:t>
            </a:r>
            <a:endParaRPr lang="en-US" sz="3200" dirty="0" smtClean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3631210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Hosea 6:4-7 (NLT)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6 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I want you to be merciful; </a:t>
            </a:r>
            <a:r>
              <a:rPr lang="en-US" sz="3200" dirty="0">
                <a:latin typeface="Frutiger 57Cn"/>
                <a:cs typeface="Frutiger 57Cn"/>
              </a:rPr>
              <a:t>I don’t want your sacrifices.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I want you to know God; </a:t>
            </a:r>
            <a:r>
              <a:rPr lang="en-US" sz="3200" dirty="0">
                <a:latin typeface="Frutiger 57Cn"/>
                <a:cs typeface="Frutiger 57Cn"/>
              </a:rPr>
              <a:t>that’s more important than burnt offerings.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7  “But like Adam,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you broke my covenant and rebelled against me.</a:t>
            </a:r>
          </a:p>
        </p:txBody>
      </p:sp>
    </p:spTree>
    <p:extLst>
      <p:ext uri="{BB962C8B-B14F-4D97-AF65-F5344CB8AC3E}">
        <p14:creationId xmlns:p14="http://schemas.microsoft.com/office/powerpoint/2010/main" val="28293309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6:1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1  </a:t>
            </a:r>
            <a:r>
              <a:rPr lang="en-US" sz="3200" dirty="0">
                <a:latin typeface="Frutiger 57Cn"/>
                <a:cs typeface="Frutiger 57Cn"/>
              </a:rPr>
              <a:t>Now it happened on the second Sabbath after the first that He went through the </a:t>
            </a:r>
            <a:r>
              <a:rPr lang="en-US" sz="3200" dirty="0" err="1">
                <a:latin typeface="Frutiger 57Cn"/>
                <a:cs typeface="Frutiger 57Cn"/>
              </a:rPr>
              <a:t>grainfields</a:t>
            </a:r>
            <a:r>
              <a:rPr lang="en-US" sz="3200" dirty="0">
                <a:latin typeface="Frutiger 57Cn"/>
                <a:cs typeface="Frutiger 57Cn"/>
              </a:rPr>
              <a:t>. And His disciples plucked the heads of grain and ate them, rubbing them in their hands.</a:t>
            </a:r>
          </a:p>
        </p:txBody>
      </p:sp>
    </p:spTree>
    <p:extLst>
      <p:ext uri="{BB962C8B-B14F-4D97-AF65-F5344CB8AC3E}">
        <p14:creationId xmlns:p14="http://schemas.microsoft.com/office/powerpoint/2010/main" val="26996370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12:1-8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5  “</a:t>
            </a:r>
            <a:r>
              <a:rPr lang="en-US" sz="3200" dirty="0">
                <a:latin typeface="Frutiger 57Cn"/>
                <a:cs typeface="Frutiger 57Cn"/>
              </a:rPr>
              <a:t>Or have you not read in the law that on the Sabbath the priests in the temple profane the Sabbath, and are blameless</a:t>
            </a:r>
            <a:r>
              <a:rPr lang="en-US" sz="3200" dirty="0" smtClean="0">
                <a:latin typeface="Frutiger 57Cn"/>
                <a:cs typeface="Frutiger 57Cn"/>
              </a:rPr>
              <a:t>?</a:t>
            </a:r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6  “Yet I say to you that in this place there is One greater than the temple.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7  “But if you had known what this means,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‘</a:t>
            </a:r>
            <a:r>
              <a:rPr lang="en-US" sz="3200" dirty="0">
                <a:latin typeface="Frutiger 57Cn"/>
                <a:cs typeface="Frutiger 57Cn"/>
              </a:rPr>
              <a:t>I desire mercy and not sacrifice,’ you would not have condemned the guiltless.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8  “For the Son of Man is Lord even of the Sabbath.”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17402036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11:28-30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28  “Come to Me, all you who labor and are heavy laden, and I will give you rest.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29  “Take My yoke upon you and learn from Me,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for </a:t>
            </a:r>
            <a:r>
              <a:rPr lang="en-US" sz="3200" dirty="0">
                <a:latin typeface="Frutiger 57Cn"/>
                <a:cs typeface="Frutiger 57Cn"/>
              </a:rPr>
              <a:t>I am gentle and lowly in heart, and you will find rest for your souls.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30  “For My yoke is easy and My burden is light.”</a:t>
            </a:r>
          </a:p>
        </p:txBody>
      </p:sp>
    </p:spTree>
    <p:extLst>
      <p:ext uri="{BB962C8B-B14F-4D97-AF65-F5344CB8AC3E}">
        <p14:creationId xmlns:p14="http://schemas.microsoft.com/office/powerpoint/2010/main" val="117903124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12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:5-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8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5  “</a:t>
            </a:r>
            <a:r>
              <a:rPr lang="en-US" sz="3200" dirty="0">
                <a:latin typeface="Frutiger 57Cn"/>
                <a:cs typeface="Frutiger 57Cn"/>
              </a:rPr>
              <a:t>Or have you not read in the law that on the Sabbath the priests in the temple profane the Sabbath, and are blameless</a:t>
            </a:r>
            <a:r>
              <a:rPr lang="en-US" sz="3200" dirty="0" smtClean="0">
                <a:latin typeface="Frutiger 57Cn"/>
                <a:cs typeface="Frutiger 57Cn"/>
              </a:rPr>
              <a:t>?</a:t>
            </a:r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6  “Yet I say to you that in this place there is One greater than the temple.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7  “But if you had known what this means,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‘</a:t>
            </a:r>
            <a:r>
              <a:rPr lang="en-US" sz="3200" dirty="0">
                <a:latin typeface="Frutiger 57Cn"/>
                <a:cs typeface="Frutiger 57Cn"/>
              </a:rPr>
              <a:t>I desire mercy and not sacrifice,’ you would not have condemned the guiltless.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8  “For the Son of Man is Lord even of the Sabbath.”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4645558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0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Matthew’s progression of themes:</a:t>
            </a:r>
            <a:endParaRPr lang="en-US" sz="40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Matthew 11:28-</a:t>
            </a:r>
            <a:r>
              <a:rPr lang="en-US" sz="3200" dirty="0" smtClean="0">
                <a:latin typeface="Frutiger 57Cn"/>
                <a:cs typeface="Frutiger 57Cn"/>
              </a:rPr>
              <a:t>30: “Come </a:t>
            </a:r>
            <a:r>
              <a:rPr lang="en-US" sz="3200" dirty="0">
                <a:latin typeface="Frutiger 57Cn"/>
                <a:cs typeface="Frutiger 57Cn"/>
              </a:rPr>
              <a:t>to Me, all you who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labor </a:t>
            </a:r>
            <a:r>
              <a:rPr lang="en-US" sz="3200" dirty="0">
                <a:latin typeface="Frutiger 57Cn"/>
                <a:cs typeface="Frutiger 57Cn"/>
              </a:rPr>
              <a:t>and are heavy laden, and I will give you rest . . . My yoke is easy and My burden is light.”</a:t>
            </a: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Matthew </a:t>
            </a:r>
            <a:r>
              <a:rPr lang="en-US" sz="3200" dirty="0">
                <a:latin typeface="Frutiger 57Cn"/>
                <a:cs typeface="Frutiger 57Cn"/>
              </a:rPr>
              <a:t>12:1-</a:t>
            </a:r>
            <a:r>
              <a:rPr lang="en-US" sz="3200" dirty="0" smtClean="0">
                <a:latin typeface="Frutiger 57Cn"/>
                <a:cs typeface="Frutiger 57Cn"/>
              </a:rPr>
              <a:t>5: Human </a:t>
            </a:r>
            <a:r>
              <a:rPr lang="en-US" sz="3200" dirty="0" smtClean="0">
                <a:latin typeface="Frutiger 57Cn"/>
                <a:cs typeface="Frutiger 57Cn"/>
              </a:rPr>
              <a:t>need—showing mercy, love and compassion—takes </a:t>
            </a:r>
            <a:r>
              <a:rPr lang="en-US" sz="3200" dirty="0">
                <a:latin typeface="Frutiger 57Cn"/>
                <a:cs typeface="Frutiger 57Cn"/>
              </a:rPr>
              <a:t>precedence over </a:t>
            </a:r>
            <a:r>
              <a:rPr lang="en-US" sz="3200" dirty="0" smtClean="0">
                <a:latin typeface="Frutiger 57Cn"/>
                <a:cs typeface="Frutiger 57Cn"/>
              </a:rPr>
              <a:t>strict adherence to law (or human interpretations of law).</a:t>
            </a:r>
            <a:endParaRPr lang="en-US" sz="3200" dirty="0">
              <a:latin typeface="Frutiger 57Cn"/>
              <a:cs typeface="Frutiger 57Cn"/>
            </a:endParaRP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Matthew </a:t>
            </a:r>
            <a:r>
              <a:rPr lang="en-US" sz="3200" dirty="0">
                <a:latin typeface="Frutiger 57Cn"/>
                <a:cs typeface="Frutiger 57Cn"/>
              </a:rPr>
              <a:t>12:6-</a:t>
            </a:r>
            <a:r>
              <a:rPr lang="en-US" sz="3200" dirty="0" smtClean="0">
                <a:latin typeface="Frutiger 57Cn"/>
                <a:cs typeface="Frutiger 57Cn"/>
              </a:rPr>
              <a:t>8: You </a:t>
            </a:r>
            <a:r>
              <a:rPr lang="en-US" sz="3200" dirty="0">
                <a:latin typeface="Frutiger 57Cn"/>
                <a:cs typeface="Frutiger 57Cn"/>
              </a:rPr>
              <a:t>need to understand the meaning of “I desire mercy over sacrifice.”</a:t>
            </a:r>
          </a:p>
        </p:txBody>
      </p:sp>
    </p:spTree>
    <p:extLst>
      <p:ext uri="{BB962C8B-B14F-4D97-AF65-F5344CB8AC3E}">
        <p14:creationId xmlns:p14="http://schemas.microsoft.com/office/powerpoint/2010/main" val="329654935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Mark 2:27-28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27  And He said to them, “The Sabbath was made for man, and not man for the Sabbath.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28  “Therefore the Son of Man is also Lord of the Sabbath.”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5772867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Isaiah 58:13-14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13  “If you turn away your foot from the Sabbath, from doing your pleasure on My holy day, and call the Sabbath a delight, the holy day of the LORD honorable, and shall honor Him, not doing your own ways, nor finding your own pleasure, nor speaking your own words,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14  </a:t>
            </a:r>
            <a:r>
              <a:rPr lang="en-US" sz="3200" dirty="0" smtClean="0">
                <a:latin typeface="Frutiger 57Cn"/>
                <a:cs typeface="Frutiger 57Cn"/>
              </a:rPr>
              <a:t>“Then </a:t>
            </a:r>
            <a:r>
              <a:rPr lang="en-US" sz="3200" dirty="0">
                <a:latin typeface="Frutiger 57Cn"/>
                <a:cs typeface="Frutiger 57Cn"/>
              </a:rPr>
              <a:t>you shall delight yourself in the LORD;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and </a:t>
            </a:r>
            <a:r>
              <a:rPr lang="en-US" sz="3200" dirty="0">
                <a:latin typeface="Frutiger 57Cn"/>
                <a:cs typeface="Frutiger 57Cn"/>
              </a:rPr>
              <a:t>I will cause you to ride on the high hills of the earth, </a:t>
            </a:r>
            <a:r>
              <a:rPr lang="en-US" sz="3200" dirty="0" smtClean="0">
                <a:latin typeface="Frutiger 57Cn"/>
                <a:cs typeface="Frutiger 57Cn"/>
              </a:rPr>
              <a:t>and feed </a:t>
            </a:r>
            <a:r>
              <a:rPr lang="en-US" sz="3200" dirty="0">
                <a:latin typeface="Frutiger 57Cn"/>
                <a:cs typeface="Frutiger 57Cn"/>
              </a:rPr>
              <a:t>you with the heritage of Jacob your father. The mouth of the LORD has spoken.”</a:t>
            </a:r>
          </a:p>
        </p:txBody>
      </p:sp>
    </p:spTree>
    <p:extLst>
      <p:ext uri="{BB962C8B-B14F-4D97-AF65-F5344CB8AC3E}">
        <p14:creationId xmlns:p14="http://schemas.microsoft.com/office/powerpoint/2010/main" val="37776206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Mark 2:27-28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27  And He said to them, “The Sabbath was made for man, and not man for the Sabbath.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28  “Therefore the Son of Man is also Lord of the Sabbath.”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2615278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Mark 2:27-28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27  And He said to them, “The Sabbath was made for man, and not man for the Sabbath.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28  “Therefore the Son of Man is also Lord of the Sabbath.”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66700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Genesis 2:2-3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0" y="3787775"/>
            <a:ext cx="8229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2  And on the seventh day God ended His work which He had done, and He rested on the seventh day from all His work which He had done.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3  Then God blessed the seventh day and sanctified it, because in it He rested from all His work which God had created and made.</a:t>
            </a:r>
          </a:p>
        </p:txBody>
      </p:sp>
    </p:spTree>
    <p:extLst>
      <p:ext uri="{BB962C8B-B14F-4D97-AF65-F5344CB8AC3E}">
        <p14:creationId xmlns:p14="http://schemas.microsoft.com/office/powerpoint/2010/main" val="102814267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Colossians 1:16-18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16  For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by Him all things were created </a:t>
            </a:r>
            <a:r>
              <a:rPr lang="en-US" sz="3200" dirty="0">
                <a:latin typeface="Frutiger 57Cn"/>
                <a:cs typeface="Frutiger 57Cn"/>
              </a:rPr>
              <a:t>that are in heaven and that are on earth, visible and invisible, whether thrones or dominions or principalities or powers.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All things were created through Him and for Him.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17  And He is before all things, and in Him all things consist.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18  And He is the head of the body, the church,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who </a:t>
            </a:r>
            <a:r>
              <a:rPr lang="en-US" sz="3200" dirty="0">
                <a:latin typeface="Frutiger 57Cn"/>
                <a:cs typeface="Frutiger 57Cn"/>
              </a:rPr>
              <a:t>is the beginning, the firstborn from the dead, that in all things He may have the preeminence.</a:t>
            </a:r>
          </a:p>
        </p:txBody>
      </p:sp>
    </p:spTree>
    <p:extLst>
      <p:ext uri="{BB962C8B-B14F-4D97-AF65-F5344CB8AC3E}">
        <p14:creationId xmlns:p14="http://schemas.microsoft.com/office/powerpoint/2010/main" val="19983358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John 1:1-3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In the beginning was the Word, and the Word was with God, and the Word was God.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  He was in the beginning with God.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3 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All things were made through Him, </a:t>
            </a:r>
            <a:r>
              <a:rPr lang="en-US" sz="3200" dirty="0">
                <a:latin typeface="Frutiger 57Cn"/>
                <a:cs typeface="Frutiger 57Cn"/>
              </a:rPr>
              <a:t>and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without Him nothing was made that was made.</a:t>
            </a:r>
          </a:p>
        </p:txBody>
      </p:sp>
    </p:spTree>
    <p:extLst>
      <p:ext uri="{BB962C8B-B14F-4D97-AF65-F5344CB8AC3E}">
        <p14:creationId xmlns:p14="http://schemas.microsoft.com/office/powerpoint/2010/main" val="25745136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6:1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1  </a:t>
            </a:r>
            <a:r>
              <a:rPr lang="en-US" sz="3200" dirty="0">
                <a:latin typeface="Frutiger 57Cn"/>
                <a:cs typeface="Frutiger 57Cn"/>
              </a:rPr>
              <a:t>Now it happened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on the second Sabbath after the first </a:t>
            </a:r>
            <a:r>
              <a:rPr lang="en-US" sz="3200" dirty="0">
                <a:latin typeface="Frutiger 57Cn"/>
                <a:cs typeface="Frutiger 57Cn"/>
              </a:rPr>
              <a:t>that He went through the </a:t>
            </a:r>
            <a:r>
              <a:rPr lang="en-US" sz="3200" dirty="0" err="1">
                <a:latin typeface="Frutiger 57Cn"/>
                <a:cs typeface="Frutiger 57Cn"/>
              </a:rPr>
              <a:t>grainfields</a:t>
            </a:r>
            <a:r>
              <a:rPr lang="en-US" sz="3200" dirty="0">
                <a:latin typeface="Frutiger 57Cn"/>
                <a:cs typeface="Frutiger 57Cn"/>
              </a:rPr>
              <a:t>. And His disciples plucked the heads of grain and ate them, rubbing them in their hands.</a:t>
            </a:r>
          </a:p>
        </p:txBody>
      </p:sp>
    </p:spTree>
    <p:extLst>
      <p:ext uri="{BB962C8B-B14F-4D97-AF65-F5344CB8AC3E}">
        <p14:creationId xmlns:p14="http://schemas.microsoft.com/office/powerpoint/2010/main" val="6714982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Hebrews 1:1-2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God, who at various times and in various ways spoke in time past to the fathers by the prophets,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  has in these last days spoken to us by His Son, whom He has appointed heir of all things,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through whom also He made the worlds;</a:t>
            </a:r>
          </a:p>
        </p:txBody>
      </p:sp>
    </p:spTree>
    <p:extLst>
      <p:ext uri="{BB962C8B-B14F-4D97-AF65-F5344CB8AC3E}">
        <p14:creationId xmlns:p14="http://schemas.microsoft.com/office/powerpoint/2010/main" val="28583684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Exodus 20:1, 8-10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And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God spoke all these words, </a:t>
            </a:r>
            <a:r>
              <a:rPr lang="en-US" sz="3200" dirty="0">
                <a:latin typeface="Frutiger 57Cn"/>
                <a:cs typeface="Frutiger 57Cn"/>
              </a:rPr>
              <a:t>saying</a:t>
            </a:r>
            <a:r>
              <a:rPr lang="en-US" sz="3200" dirty="0" smtClean="0">
                <a:latin typeface="Frutiger 57Cn"/>
                <a:cs typeface="Frutiger 57Cn"/>
              </a:rPr>
              <a:t>: . . .</a:t>
            </a:r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8  “Remember the Sabbath day, to keep it holy.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9  Six days you shall labor and do all your work,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10  but the seventh day is the Sabbath of the LORD your God.</a:t>
            </a:r>
          </a:p>
        </p:txBody>
      </p:sp>
    </p:spTree>
    <p:extLst>
      <p:ext uri="{BB962C8B-B14F-4D97-AF65-F5344CB8AC3E}">
        <p14:creationId xmlns:p14="http://schemas.microsoft.com/office/powerpoint/2010/main" val="4802445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John 5:37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37  </a:t>
            </a:r>
            <a:r>
              <a:rPr lang="en-US" sz="3200" dirty="0">
                <a:latin typeface="Frutiger 57Cn"/>
                <a:cs typeface="Frutiger 57Cn"/>
              </a:rPr>
              <a:t>“And the Father Himself, who sent Me, has testified of Me.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You have neither heard His voice </a:t>
            </a:r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/>
            </a:r>
            <a:b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</a:br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at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any time, nor seen His form</a:t>
            </a:r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.”</a:t>
            </a:r>
            <a:endParaRPr lang="en-US" sz="3200" dirty="0">
              <a:solidFill>
                <a:srgbClr val="FFCC66"/>
              </a:solidFill>
              <a:latin typeface="Frutiger 57Cn"/>
              <a:cs typeface="Frutiger 57Cn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567365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John 1:18, 1 John 4:12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0" y="3688140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No </a:t>
            </a:r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one has seen God at any time.</a:t>
            </a:r>
            <a:endParaRPr lang="en-US" sz="3200" dirty="0">
              <a:solidFill>
                <a:srgbClr val="FFCC66"/>
              </a:solidFill>
              <a:latin typeface="Frutiger 57Cn"/>
              <a:cs typeface="Frutiger 57Cn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161849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1 Timothy 6:16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762000" y="5282624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16  “</a:t>
            </a:r>
            <a:r>
              <a:rPr lang="en-US" sz="3200" dirty="0">
                <a:latin typeface="Frutiger 57Cn"/>
                <a:cs typeface="Frutiger 57Cn"/>
              </a:rPr>
              <a:t>[God] whom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no man has seen or can see…”</a:t>
            </a:r>
          </a:p>
          <a:p>
            <a:pPr algn="l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643963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Hebrews 13:8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8 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Jesus Christ is the same yesterday, today, and forever.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069207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Malachi 3:6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0" y="3189982"/>
            <a:ext cx="82296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6  “For I am the LORD,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I do not </a:t>
            </a:r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change”</a:t>
            </a:r>
            <a:endParaRPr lang="en-US" sz="3200" dirty="0">
              <a:solidFill>
                <a:srgbClr val="FFCC66"/>
              </a:solidFill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607290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6:6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-8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fontAlgn="ctr"/>
            <a:r>
              <a:rPr lang="en-US" sz="3200" dirty="0">
                <a:latin typeface="Frutiger 57Cn"/>
                <a:cs typeface="Frutiger 57Cn"/>
              </a:rPr>
              <a:t>6  Now it happened on another Sabbath, also, that He entered the synagogue and taught. </a:t>
            </a:r>
          </a:p>
        </p:txBody>
      </p:sp>
    </p:spTree>
    <p:extLst>
      <p:ext uri="{BB962C8B-B14F-4D97-AF65-F5344CB8AC3E}">
        <p14:creationId xmlns:p14="http://schemas.microsoft.com/office/powerpoint/2010/main" val="39920860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6:6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-8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fontAlgn="ctr"/>
            <a:r>
              <a:rPr lang="en-US" sz="3200" dirty="0">
                <a:latin typeface="Frutiger 57Cn"/>
                <a:cs typeface="Frutiger 57Cn"/>
              </a:rPr>
              <a:t>6  Now it happened on another Sabbath, also, that He entered the synagogue and taught.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2532122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4:16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62000" y="3652897"/>
            <a:ext cx="8229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fontAlgn="ctr"/>
            <a:r>
              <a:rPr lang="en-US" sz="3200" dirty="0">
                <a:latin typeface="Frutiger 57Cn"/>
                <a:cs typeface="Frutiger 57Cn"/>
              </a:rPr>
              <a:t>16  So He came to Nazareth, where He had been brought up. And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as His custom was, He went into the synagogue on the Sabbath day, and stood up </a:t>
            </a:r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/>
            </a:r>
            <a:b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</a:br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to </a:t>
            </a:r>
            <a:r>
              <a:rPr lang="en-US" sz="3200" dirty="0">
                <a:solidFill>
                  <a:srgbClr val="FFCC66"/>
                </a:solidFill>
                <a:latin typeface="Frutiger 57Cn"/>
                <a:cs typeface="Frutiger 57Cn"/>
              </a:rPr>
              <a:t>read.</a:t>
            </a:r>
          </a:p>
        </p:txBody>
      </p:sp>
    </p:spTree>
    <p:extLst>
      <p:ext uri="{BB962C8B-B14F-4D97-AF65-F5344CB8AC3E}">
        <p14:creationId xmlns:p14="http://schemas.microsoft.com/office/powerpoint/2010/main" val="12374955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6:6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-8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fontAlgn="ctr"/>
            <a:r>
              <a:rPr lang="en-US" sz="3200" dirty="0">
                <a:latin typeface="Frutiger 57Cn"/>
                <a:cs typeface="Frutiger 57Cn"/>
              </a:rPr>
              <a:t>6  Now it happened on another Sabbath, also, that He entered the synagogue and taught. And a man was there whose right hand was withered.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7  So the scribes and Pharisees watched Him closely, whether He would heal on the Sabbath, that they might find an accusation against Him.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8  But He knew their thoughts, and said to the man who had the withered hand, “Arise and stand here.” And he arose and stood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23978115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known-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33600"/>
            <a:ext cx="9144000" cy="10357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757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6:6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-8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fontAlgn="ctr"/>
            <a:r>
              <a:rPr lang="en-US" sz="3200" dirty="0">
                <a:latin typeface="Frutiger 57Cn"/>
                <a:cs typeface="Frutiger 57Cn"/>
              </a:rPr>
              <a:t>6  Now it happened on another Sabbath, also, that He entered the synagogue and taught. And a man was there whose right hand was withered.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7  So the scribes and Pharisees watched Him closely, whether He would heal on the Sabbath,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that </a:t>
            </a:r>
            <a:r>
              <a:rPr lang="en-US" sz="3200" dirty="0">
                <a:latin typeface="Frutiger 57Cn"/>
                <a:cs typeface="Frutiger 57Cn"/>
              </a:rPr>
              <a:t>they might find an accusation against Him.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8  But He knew their thoughts, and said to the man who had the withered hand, “Arise and stand here.” And he arose and stood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813378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Mark 3:3-5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fontAlgn="ctr"/>
            <a:r>
              <a:rPr lang="en-US" sz="3200" dirty="0">
                <a:latin typeface="Frutiger 57Cn"/>
                <a:cs typeface="Frutiger 57Cn"/>
              </a:rPr>
              <a:t>3  And He said to the man who had the withered hand, “Step forward.”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4  Then He said to them, “Is it lawful on the Sabbath to do good or to do evil, to save life or to kill?” But they kept silent.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5  And when He had looked around at them with anger, being grieved by the hardness of their hearts, He said to the man, “Stretch out your hand.”</a:t>
            </a:r>
          </a:p>
        </p:txBody>
      </p:sp>
    </p:spTree>
    <p:extLst>
      <p:ext uri="{BB962C8B-B14F-4D97-AF65-F5344CB8AC3E}">
        <p14:creationId xmlns:p14="http://schemas.microsoft.com/office/powerpoint/2010/main" val="19919535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6:1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1  Now </a:t>
            </a:r>
            <a:r>
              <a:rPr lang="en-US" sz="3200" dirty="0">
                <a:latin typeface="Frutiger 57Cn"/>
                <a:cs typeface="Frutiger 57Cn"/>
              </a:rPr>
              <a:t>it happened on the second Sabbath after the first that He went through the </a:t>
            </a:r>
            <a:r>
              <a:rPr lang="en-US" sz="3200" dirty="0" err="1">
                <a:latin typeface="Frutiger 57Cn"/>
                <a:cs typeface="Frutiger 57Cn"/>
              </a:rPr>
              <a:t>grainfields</a:t>
            </a:r>
            <a:r>
              <a:rPr lang="en-US" sz="3200" dirty="0">
                <a:latin typeface="Frutiger 57Cn"/>
                <a:cs typeface="Frutiger 57Cn"/>
              </a:rPr>
              <a:t>. And His disciples plucked the heads of grain and ate them, rubbing them in their hands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“</a:t>
            </a:r>
            <a:r>
              <a:rPr lang="en-US" sz="3200" dirty="0">
                <a:latin typeface="Frutiger 57Cn"/>
                <a:cs typeface="Frutiger 57Cn"/>
              </a:rPr>
              <a:t>second Sabbath after the </a:t>
            </a:r>
            <a:r>
              <a:rPr lang="en-US" sz="3200" dirty="0" smtClean="0">
                <a:latin typeface="Frutiger 57Cn"/>
                <a:cs typeface="Frutiger 57Cn"/>
              </a:rPr>
              <a:t>first” = </a:t>
            </a:r>
            <a:r>
              <a:rPr lang="en-US" sz="3200" i="1" dirty="0" err="1" smtClean="0">
                <a:latin typeface="Frutiger 57Cn"/>
                <a:cs typeface="Frutiger 57Cn"/>
              </a:rPr>
              <a:t>Deuteroprotos</a:t>
            </a:r>
            <a:r>
              <a:rPr lang="en-US" sz="3200" i="1" dirty="0" smtClean="0">
                <a:latin typeface="Frutiger 57Cn"/>
                <a:cs typeface="Frutiger 57Cn"/>
              </a:rPr>
              <a:t> </a:t>
            </a:r>
            <a:r>
              <a:rPr lang="en-US" sz="3200" i="1" dirty="0" err="1" smtClean="0">
                <a:latin typeface="Frutiger 57Cn"/>
                <a:cs typeface="Frutiger 57Cn"/>
              </a:rPr>
              <a:t>sabbaton</a:t>
            </a:r>
            <a:r>
              <a:rPr lang="en-US" sz="3200" i="1" dirty="0" smtClean="0">
                <a:latin typeface="Frutiger 57Cn"/>
                <a:cs typeface="Frutiger 57Cn"/>
              </a:rPr>
              <a:t/>
            </a:r>
            <a:br>
              <a:rPr lang="en-US" sz="3200" i="1" dirty="0" smtClean="0">
                <a:latin typeface="Frutiger 57Cn"/>
                <a:cs typeface="Frutiger 57Cn"/>
              </a:rPr>
            </a:br>
            <a:r>
              <a:rPr lang="en-US" sz="3200" i="1" dirty="0" smtClean="0">
                <a:latin typeface="Frutiger 57Cn"/>
                <a:cs typeface="Frutiger 57Cn"/>
              </a:rPr>
              <a:t/>
            </a:r>
            <a:br>
              <a:rPr lang="en-US" sz="3200" i="1" dirty="0" smtClean="0">
                <a:latin typeface="Frutiger 57Cn"/>
                <a:cs typeface="Frutiger 57Cn"/>
              </a:rPr>
            </a:b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9319874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12:11-14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609600" y="1131888"/>
            <a:ext cx="85344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11  Then He said to them, “What man is there among you who has one sheep, and if it falls into a pit on the Sabbath, will not lay hold of it and lift it out?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12  “Of how much more value then is a man than a sheep? Therefore it is lawful to do good on the Sabbath.”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13  Then He said to the man, “Stretch out your hand.” And he stretched it out, and it was restored as whole as the other.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14  Then the Pharisees went out and plotted against Him, how they might destroy Him.</a:t>
            </a:r>
          </a:p>
        </p:txBody>
      </p:sp>
    </p:spTree>
    <p:extLst>
      <p:ext uri="{BB962C8B-B14F-4D97-AF65-F5344CB8AC3E}">
        <p14:creationId xmlns:p14="http://schemas.microsoft.com/office/powerpoint/2010/main" val="3756566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Mark 3:7-12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fontAlgn="ctr"/>
            <a:r>
              <a:rPr lang="en-US" sz="3200" dirty="0">
                <a:latin typeface="Frutiger 57Cn"/>
                <a:cs typeface="Frutiger 57Cn"/>
              </a:rPr>
              <a:t>7  But Jesus withdrew with His disciples to the sea. And a great multitude from Galilee followed Him, and from Judea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8  and Jerusalem and </a:t>
            </a:r>
            <a:r>
              <a:rPr lang="en-US" sz="3200" dirty="0" err="1">
                <a:latin typeface="Frutiger 57Cn"/>
                <a:cs typeface="Frutiger 57Cn"/>
              </a:rPr>
              <a:t>Idumea</a:t>
            </a:r>
            <a:r>
              <a:rPr lang="en-US" sz="3200" dirty="0">
                <a:latin typeface="Frutiger 57Cn"/>
                <a:cs typeface="Frutiger 57Cn"/>
              </a:rPr>
              <a:t> and beyond the Jordan; and those from </a:t>
            </a:r>
            <a:r>
              <a:rPr lang="en-US" sz="3200" dirty="0" err="1">
                <a:latin typeface="Frutiger 57Cn"/>
                <a:cs typeface="Frutiger 57Cn"/>
              </a:rPr>
              <a:t>Tyre</a:t>
            </a:r>
            <a:r>
              <a:rPr lang="en-US" sz="3200" dirty="0">
                <a:latin typeface="Frutiger 57Cn"/>
                <a:cs typeface="Frutiger 57Cn"/>
              </a:rPr>
              <a:t> and Sidon, a great multitude, when they heard how many things He was doing, came to Him.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9  So He told His disciples that a small boat should be kept ready for Him because of the multitude, lest they should crush Him.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546143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36937" y="-9702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3" name="Picture 2" descr="103 clean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396" y="0"/>
            <a:ext cx="53120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83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Mark 3:7-12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fontAlgn="ctr"/>
            <a:r>
              <a:rPr lang="en-US" sz="3200" dirty="0">
                <a:latin typeface="Frutiger 57Cn"/>
                <a:cs typeface="Frutiger 57Cn"/>
              </a:rPr>
              <a:t>7  But Jesus withdrew with His disciples to the sea. And a great multitude from Galilee followed Him, and from Judea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8  and Jerusalem and </a:t>
            </a:r>
            <a:r>
              <a:rPr lang="en-US" sz="3200" dirty="0" err="1">
                <a:latin typeface="Frutiger 57Cn"/>
                <a:cs typeface="Frutiger 57Cn"/>
              </a:rPr>
              <a:t>Idumea</a:t>
            </a:r>
            <a:r>
              <a:rPr lang="en-US" sz="3200" dirty="0">
                <a:latin typeface="Frutiger 57Cn"/>
                <a:cs typeface="Frutiger 57Cn"/>
              </a:rPr>
              <a:t> and beyond the Jordan; and those from </a:t>
            </a:r>
            <a:r>
              <a:rPr lang="en-US" sz="3200" dirty="0" err="1">
                <a:latin typeface="Frutiger 57Cn"/>
                <a:cs typeface="Frutiger 57Cn"/>
              </a:rPr>
              <a:t>Tyre</a:t>
            </a:r>
            <a:r>
              <a:rPr lang="en-US" sz="3200" dirty="0">
                <a:latin typeface="Frutiger 57Cn"/>
                <a:cs typeface="Frutiger 57Cn"/>
              </a:rPr>
              <a:t> and Sidon, a great multitude, when they heard how many things He was doing, came to Him.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9  So He told His disciples that a small boat should be kept ready for Him because of the multitude, lest they should crush Him.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00120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Mark 3:7-12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10  </a:t>
            </a:r>
            <a:r>
              <a:rPr lang="en-US" sz="3200" dirty="0">
                <a:latin typeface="Frutiger 57Cn"/>
                <a:cs typeface="Frutiger 57Cn"/>
              </a:rPr>
              <a:t>For He healed many, so that as many as had afflictions pressed about Him to touch Him.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11  And the unclean spirits, whenever they saw Him, fell down before Him and cried out, saying, “You are the Son of God.”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12  But He sternly warned them that they should not make Him known.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6420725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pic>
        <p:nvPicPr>
          <p:cNvPr id="4" name="Picture 3" descr="Jesus' ministry in Galile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48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81818"/>
      </p:ext>
    </p:extLst>
  </p:cSld>
  <p:clrMapOvr>
    <a:masterClrMapping/>
  </p:clrMapOvr>
  <p:transition xmlns:p14="http://schemas.microsoft.com/office/powerpoint/2010/main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12:16-21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16  Yet He warned them not to make Him known,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17  that it might be fulfilled which was spoken by Isaiah the prophet, saying:</a:t>
            </a: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18  “</a:t>
            </a:r>
            <a:r>
              <a:rPr lang="en-US" sz="3200" dirty="0">
                <a:latin typeface="Frutiger 57Cn"/>
                <a:cs typeface="Frutiger 57Cn"/>
              </a:rPr>
              <a:t>Behold! My Servant whom I have chosen, My Beloved in whom My soul is well pleased! I will put My Spirit upon Him, and He will declare justice to the Gentiles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</a:p>
          <a:p>
            <a:pPr algn="l" fontAlgn="ctr"/>
            <a:endParaRPr lang="en-US" sz="3200" dirty="0" smtClean="0">
              <a:latin typeface="Frutiger 57Cn"/>
              <a:cs typeface="Frutiger 57Cn"/>
            </a:endParaRP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Quoting/translating from Isaiah 42:1-4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6802166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12:16-21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19  </a:t>
            </a:r>
            <a:r>
              <a:rPr lang="en-US" sz="3200" dirty="0">
                <a:latin typeface="Frutiger 57Cn"/>
                <a:cs typeface="Frutiger 57Cn"/>
              </a:rPr>
              <a:t>He will not quarrel nor cry out, nor will anyone hear His voice in the streets.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20  A bruised reed He will not break, and smoking flax He will not quench, till He sends forth justice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to </a:t>
            </a:r>
            <a:r>
              <a:rPr lang="en-US" sz="3200" dirty="0">
                <a:latin typeface="Frutiger 57Cn"/>
                <a:cs typeface="Frutiger 57Cn"/>
              </a:rPr>
              <a:t>victory;</a:t>
            </a: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21  And </a:t>
            </a:r>
            <a:r>
              <a:rPr lang="en-US" sz="3200" dirty="0">
                <a:latin typeface="Frutiger 57Cn"/>
                <a:cs typeface="Frutiger 57Cn"/>
              </a:rPr>
              <a:t>in His name Gentiles will trust.</a:t>
            </a:r>
            <a:r>
              <a:rPr lang="en-US" sz="3200" dirty="0" smtClean="0">
                <a:latin typeface="Frutiger 57Cn"/>
                <a:cs typeface="Frutiger 57Cn"/>
              </a:rPr>
              <a:t>”</a:t>
            </a:r>
          </a:p>
          <a:p>
            <a:pPr algn="l" fontAlgn="ctr"/>
            <a:endParaRPr lang="en-US" sz="3200" dirty="0" smtClean="0">
              <a:latin typeface="Frutiger 57Cn"/>
              <a:cs typeface="Frutiger 57Cn"/>
            </a:endParaRP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Quoting/translating from Isaiah 42:1-4</a:t>
            </a:r>
          </a:p>
          <a:p>
            <a:pPr algn="l" fontAlgn="ctr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1332243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12:16-21 (NLT)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19  He </a:t>
            </a:r>
            <a:r>
              <a:rPr lang="en-US" sz="3200" dirty="0">
                <a:latin typeface="Frutiger 57Cn"/>
                <a:cs typeface="Frutiger 57Cn"/>
              </a:rPr>
              <a:t>will not fight or shout; he will not raise his voice in public.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20  He </a:t>
            </a:r>
            <a:r>
              <a:rPr lang="en-US" sz="3200" dirty="0">
                <a:latin typeface="Frutiger 57Cn"/>
                <a:cs typeface="Frutiger 57Cn"/>
              </a:rPr>
              <a:t>will not crush those who are weak, or quench the smallest hope, until he brings full justice with his final victory.</a:t>
            </a: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21  And </a:t>
            </a:r>
            <a:r>
              <a:rPr lang="en-US" sz="3200" dirty="0">
                <a:latin typeface="Frutiger 57Cn"/>
                <a:cs typeface="Frutiger 57Cn"/>
              </a:rPr>
              <a:t>his name will be the hope of all the world.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40674899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Mark 3:13-19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fontAlgn="ctr"/>
            <a:r>
              <a:rPr lang="en-US" sz="3200" dirty="0">
                <a:latin typeface="Frutiger 57Cn"/>
                <a:cs typeface="Frutiger 57Cn"/>
              </a:rPr>
              <a:t>13  And He went up on the mountain and called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to </a:t>
            </a:r>
            <a:r>
              <a:rPr lang="en-US" sz="3200" dirty="0">
                <a:latin typeface="Frutiger 57Cn"/>
                <a:cs typeface="Frutiger 57Cn"/>
              </a:rPr>
              <a:t>Him those He Himself wanted. And they came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to </a:t>
            </a:r>
            <a:r>
              <a:rPr lang="en-US" sz="3200" dirty="0">
                <a:latin typeface="Frutiger 57Cn"/>
                <a:cs typeface="Frutiger 57Cn"/>
              </a:rPr>
              <a:t>Him.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14  Then He appointed twelve, that they might be with Him and that He might send them out to preach,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15  and to have power to heal sicknesses and to cast out demons</a:t>
            </a:r>
            <a:r>
              <a:rPr lang="en-US" sz="3200" dirty="0" smtClean="0">
                <a:latin typeface="Frutiger 57Cn"/>
                <a:cs typeface="Frutiger 57Cn"/>
              </a:rPr>
              <a:t>: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5762078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6:1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0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 smtClean="0">
                <a:latin typeface="Frutiger 57Cn"/>
                <a:cs typeface="Frutiger 57Cn"/>
              </a:rPr>
              <a:t>1  Now </a:t>
            </a:r>
            <a:r>
              <a:rPr lang="en-US" sz="3200" dirty="0">
                <a:latin typeface="Frutiger 57Cn"/>
                <a:cs typeface="Frutiger 57Cn"/>
              </a:rPr>
              <a:t>it happened on the second Sabbath after the first that He went through the </a:t>
            </a:r>
            <a:r>
              <a:rPr lang="en-US" sz="3200" dirty="0" err="1">
                <a:latin typeface="Frutiger 57Cn"/>
                <a:cs typeface="Frutiger 57Cn"/>
              </a:rPr>
              <a:t>grainfields</a:t>
            </a:r>
            <a:r>
              <a:rPr lang="en-US" sz="3200" dirty="0">
                <a:latin typeface="Frutiger 57Cn"/>
                <a:cs typeface="Frutiger 57Cn"/>
              </a:rPr>
              <a:t>. And His disciples plucked the heads of grain and ate them, rubbing them in their hands</a:t>
            </a:r>
            <a:r>
              <a:rPr lang="en-US" sz="3200" dirty="0" smtClean="0">
                <a:latin typeface="Frutiger 57Cn"/>
                <a:cs typeface="Frutiger 57Cn"/>
              </a:rPr>
              <a:t>.</a:t>
            </a:r>
          </a:p>
          <a:p>
            <a:pPr algn="l"/>
            <a:endParaRPr lang="en-US" sz="3200" dirty="0" smtClean="0">
              <a:latin typeface="Frutiger 57Cn"/>
              <a:cs typeface="Frutiger 57Cn"/>
            </a:endParaRPr>
          </a:p>
          <a:p>
            <a:pPr algn="l"/>
            <a:r>
              <a:rPr lang="en-US" sz="3200" dirty="0" smtClean="0">
                <a:latin typeface="Frutiger 57Cn"/>
                <a:cs typeface="Frutiger 57Cn"/>
              </a:rPr>
              <a:t>“</a:t>
            </a:r>
            <a:r>
              <a:rPr lang="en-US" sz="3200" dirty="0">
                <a:latin typeface="Frutiger 57Cn"/>
                <a:cs typeface="Frutiger 57Cn"/>
              </a:rPr>
              <a:t>second Sabbath after the </a:t>
            </a:r>
            <a:r>
              <a:rPr lang="en-US" sz="3200" dirty="0" smtClean="0">
                <a:latin typeface="Frutiger 57Cn"/>
                <a:cs typeface="Frutiger 57Cn"/>
              </a:rPr>
              <a:t>first” = </a:t>
            </a:r>
            <a:r>
              <a:rPr lang="en-US" sz="3200" i="1" dirty="0" err="1" smtClean="0">
                <a:latin typeface="Frutiger 57Cn"/>
                <a:cs typeface="Frutiger 57Cn"/>
              </a:rPr>
              <a:t>Deuteroprotos</a:t>
            </a:r>
            <a:r>
              <a:rPr lang="en-US" sz="3200" i="1" dirty="0" smtClean="0">
                <a:latin typeface="Frutiger 57Cn"/>
                <a:cs typeface="Frutiger 57Cn"/>
              </a:rPr>
              <a:t> </a:t>
            </a:r>
            <a:r>
              <a:rPr lang="en-US" sz="3200" i="1" dirty="0" err="1" smtClean="0">
                <a:latin typeface="Frutiger 57Cn"/>
                <a:cs typeface="Frutiger 57Cn"/>
              </a:rPr>
              <a:t>sabbaton</a:t>
            </a:r>
            <a:r>
              <a:rPr lang="en-US" sz="3200" i="1" dirty="0" smtClean="0">
                <a:latin typeface="Frutiger 57Cn"/>
                <a:cs typeface="Frutiger 57Cn"/>
              </a:rPr>
              <a:t/>
            </a:r>
            <a:br>
              <a:rPr lang="en-US" sz="3200" i="1" dirty="0" smtClean="0">
                <a:latin typeface="Frutiger 57Cn"/>
                <a:cs typeface="Frutiger 57Cn"/>
              </a:rPr>
            </a:br>
            <a:r>
              <a:rPr lang="en-US" sz="3200" i="1" dirty="0" smtClean="0">
                <a:latin typeface="Frutiger 57Cn"/>
                <a:cs typeface="Frutiger 57Cn"/>
              </a:rPr>
              <a:t/>
            </a:r>
            <a:br>
              <a:rPr lang="en-US" sz="3200" i="1" dirty="0" smtClean="0">
                <a:latin typeface="Frutiger 57Cn"/>
                <a:cs typeface="Frutiger 57Cn"/>
              </a:rPr>
            </a:br>
            <a:r>
              <a:rPr lang="en-US" sz="3200" i="1" dirty="0" err="1">
                <a:latin typeface="Frutiger 57Cn"/>
                <a:cs typeface="Frutiger 57Cn"/>
              </a:rPr>
              <a:t>d</a:t>
            </a:r>
            <a:r>
              <a:rPr lang="en-US" sz="3200" i="1" dirty="0" err="1" smtClean="0">
                <a:latin typeface="Frutiger 57Cn"/>
                <a:cs typeface="Frutiger 57Cn"/>
              </a:rPr>
              <a:t>eutero</a:t>
            </a:r>
            <a:r>
              <a:rPr lang="en-US" sz="3200" dirty="0" smtClean="0">
                <a:latin typeface="Frutiger 57Cn"/>
                <a:cs typeface="Frutiger 57Cn"/>
              </a:rPr>
              <a:t> = second, as in </a:t>
            </a:r>
            <a:r>
              <a:rPr lang="en-US" sz="3200" i="1" dirty="0" smtClean="0">
                <a:latin typeface="Frutiger 57Cn"/>
                <a:cs typeface="Frutiger 57Cn"/>
              </a:rPr>
              <a:t>Deuteronomy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i="1" dirty="0" err="1">
                <a:latin typeface="Frutiger 57Cn"/>
                <a:cs typeface="Frutiger 57Cn"/>
              </a:rPr>
              <a:t>p</a:t>
            </a:r>
            <a:r>
              <a:rPr lang="en-US" sz="3200" i="1" dirty="0" err="1" smtClean="0">
                <a:latin typeface="Frutiger 57Cn"/>
                <a:cs typeface="Frutiger 57Cn"/>
              </a:rPr>
              <a:t>rotos</a:t>
            </a:r>
            <a:r>
              <a:rPr lang="en-US" sz="3200" dirty="0" smtClean="0">
                <a:latin typeface="Frutiger 57Cn"/>
                <a:cs typeface="Frutiger 57Cn"/>
              </a:rPr>
              <a:t> = first, as in </a:t>
            </a:r>
            <a:r>
              <a:rPr lang="en-US" sz="3200" i="1" dirty="0" smtClean="0">
                <a:latin typeface="Frutiger 57Cn"/>
                <a:cs typeface="Frutiger 57Cn"/>
              </a:rPr>
              <a:t>prototype</a:t>
            </a:r>
            <a:endParaRPr lang="en-US" sz="3200" i="1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38244578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Mark 3:13-19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16  </a:t>
            </a:r>
            <a:r>
              <a:rPr lang="en-US" sz="3200" dirty="0">
                <a:latin typeface="Frutiger 57Cn"/>
                <a:cs typeface="Frutiger 57Cn"/>
              </a:rPr>
              <a:t>Simon, to whom He gave the name Peter;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17  James the son of Zebedee and John the brother of James, to whom He gave the name </a:t>
            </a:r>
            <a:r>
              <a:rPr lang="en-US" sz="3200" dirty="0" err="1">
                <a:latin typeface="Frutiger 57Cn"/>
                <a:cs typeface="Frutiger 57Cn"/>
              </a:rPr>
              <a:t>Boanerges</a:t>
            </a:r>
            <a:r>
              <a:rPr lang="en-US" sz="3200" dirty="0">
                <a:latin typeface="Frutiger 57Cn"/>
                <a:cs typeface="Frutiger 57Cn"/>
              </a:rPr>
              <a:t>, that is, “Sons of Thunder”;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18  Andrew, Philip, Bartholomew, Matthew, Thomas, James the son of </a:t>
            </a:r>
            <a:r>
              <a:rPr lang="en-US" sz="3200" dirty="0" err="1">
                <a:latin typeface="Frutiger 57Cn"/>
                <a:cs typeface="Frutiger 57Cn"/>
              </a:rPr>
              <a:t>Alphaeus</a:t>
            </a:r>
            <a:r>
              <a:rPr lang="en-US" sz="3200" dirty="0">
                <a:latin typeface="Frutiger 57Cn"/>
                <a:cs typeface="Frutiger 57Cn"/>
              </a:rPr>
              <a:t>, </a:t>
            </a:r>
            <a:r>
              <a:rPr lang="en-US" sz="3200" dirty="0" err="1">
                <a:latin typeface="Frutiger 57Cn"/>
                <a:cs typeface="Frutiger 57Cn"/>
              </a:rPr>
              <a:t>Thaddaeus</a:t>
            </a:r>
            <a:r>
              <a:rPr lang="en-US" sz="3200" dirty="0">
                <a:latin typeface="Frutiger 57Cn"/>
                <a:cs typeface="Frutiger 57Cn"/>
              </a:rPr>
              <a:t>, Simon the </a:t>
            </a:r>
            <a:r>
              <a:rPr lang="en-US" sz="3200" dirty="0" err="1">
                <a:latin typeface="Frutiger 57Cn"/>
                <a:cs typeface="Frutiger 57Cn"/>
              </a:rPr>
              <a:t>Cananite</a:t>
            </a:r>
            <a:r>
              <a:rPr lang="en-US" sz="3200" dirty="0">
                <a:latin typeface="Frutiger 57Cn"/>
                <a:cs typeface="Frutiger 57Cn"/>
              </a:rPr>
              <a:t>;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19  and Judas Iscariot, who also betrayed Him. And they went into a house.</a:t>
            </a:r>
          </a:p>
        </p:txBody>
      </p:sp>
    </p:spTree>
    <p:extLst>
      <p:ext uri="{BB962C8B-B14F-4D97-AF65-F5344CB8AC3E}">
        <p14:creationId xmlns:p14="http://schemas.microsoft.com/office/powerpoint/2010/main" val="252898135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6:12-16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fontAlgn="ctr"/>
            <a:r>
              <a:rPr lang="en-US" sz="3200" dirty="0">
                <a:latin typeface="Frutiger 57Cn"/>
                <a:cs typeface="Frutiger 57Cn"/>
              </a:rPr>
              <a:t>12  Now it came to pass in those days that He went out to the mountain to pray, and continued all night in prayer to God.</a:t>
            </a: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13  And </a:t>
            </a:r>
            <a:r>
              <a:rPr lang="en-US" sz="3200" dirty="0">
                <a:latin typeface="Frutiger 57Cn"/>
                <a:cs typeface="Frutiger 57Cn"/>
              </a:rPr>
              <a:t>when it was day, He called His disciples to Himself; and from them He chose twelve whom He also named apostles</a:t>
            </a:r>
            <a:r>
              <a:rPr lang="en-US" sz="3200" dirty="0" smtClean="0">
                <a:latin typeface="Frutiger 57Cn"/>
                <a:cs typeface="Frutiger 57Cn"/>
              </a:rPr>
              <a:t>: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54362879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 6:12-16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14  </a:t>
            </a:r>
            <a:r>
              <a:rPr lang="en-US" sz="3200" dirty="0">
                <a:latin typeface="Frutiger 57Cn"/>
                <a:cs typeface="Frutiger 57Cn"/>
              </a:rPr>
              <a:t>Simon, whom He also named Peter, and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Andrew </a:t>
            </a:r>
            <a:r>
              <a:rPr lang="en-US" sz="3200" dirty="0">
                <a:latin typeface="Frutiger 57Cn"/>
                <a:cs typeface="Frutiger 57Cn"/>
              </a:rPr>
              <a:t>his brother; James and John; Philip and Bartholomew;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15  Matthew and Thomas; James the son of </a:t>
            </a:r>
            <a:r>
              <a:rPr lang="en-US" sz="3200" dirty="0" err="1">
                <a:latin typeface="Frutiger 57Cn"/>
                <a:cs typeface="Frutiger 57Cn"/>
              </a:rPr>
              <a:t>Alphaeus</a:t>
            </a:r>
            <a:r>
              <a:rPr lang="en-US" sz="3200" dirty="0">
                <a:latin typeface="Frutiger 57Cn"/>
                <a:cs typeface="Frutiger 57Cn"/>
              </a:rPr>
              <a:t>, and Simon called the Zealot;</a:t>
            </a: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16  Judas the son of James, and Judas Iscariot who also became a traitor.</a:t>
            </a:r>
          </a:p>
        </p:txBody>
      </p:sp>
    </p:spTree>
    <p:extLst>
      <p:ext uri="{BB962C8B-B14F-4D97-AF65-F5344CB8AC3E}">
        <p14:creationId xmlns:p14="http://schemas.microsoft.com/office/powerpoint/2010/main" val="7986122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487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Mark’s list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457200" y="1131888"/>
            <a:ext cx="4267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Simon Peter</a:t>
            </a:r>
            <a:endParaRPr lang="en-US" sz="3200" dirty="0">
              <a:latin typeface="Frutiger 57Cn"/>
              <a:cs typeface="Frutiger 57Cn"/>
            </a:endParaRP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James and John</a:t>
            </a:r>
            <a:endParaRPr lang="en-US" sz="3200" dirty="0">
              <a:latin typeface="Frutiger 57Cn"/>
              <a:cs typeface="Frutiger 57Cn"/>
            </a:endParaRP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Andrew</a:t>
            </a: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Philip</a:t>
            </a: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Bartholomew</a:t>
            </a: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Matthew</a:t>
            </a: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Thomas</a:t>
            </a: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James </a:t>
            </a:r>
            <a:r>
              <a:rPr lang="en-US" sz="3200" dirty="0">
                <a:latin typeface="Frutiger 57Cn"/>
                <a:cs typeface="Frutiger 57Cn"/>
              </a:rPr>
              <a:t>the son of </a:t>
            </a:r>
            <a:r>
              <a:rPr lang="en-US" sz="3200" dirty="0" err="1" smtClean="0">
                <a:latin typeface="Frutiger 57Cn"/>
                <a:cs typeface="Frutiger 57Cn"/>
              </a:rPr>
              <a:t>Alphaeus</a:t>
            </a:r>
            <a:endParaRPr lang="en-US" sz="3200" dirty="0" smtClean="0">
              <a:latin typeface="Frutiger 57Cn"/>
              <a:cs typeface="Frutiger 57Cn"/>
            </a:endParaRPr>
          </a:p>
          <a:p>
            <a:pPr algn="l" fontAlgn="ctr"/>
            <a:r>
              <a:rPr lang="en-US" sz="3200" dirty="0" err="1" smtClean="0">
                <a:solidFill>
                  <a:srgbClr val="FFCC66"/>
                </a:solidFill>
                <a:latin typeface="Frutiger 57Cn"/>
                <a:cs typeface="Frutiger 57Cn"/>
              </a:rPr>
              <a:t>Thaddaeus</a:t>
            </a:r>
            <a:endParaRPr lang="en-US" sz="3200" dirty="0" smtClean="0">
              <a:solidFill>
                <a:srgbClr val="FFCC66"/>
              </a:solidFill>
              <a:latin typeface="Frutiger 57Cn"/>
              <a:cs typeface="Frutiger 57Cn"/>
            </a:endParaRP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Simon the </a:t>
            </a:r>
            <a:r>
              <a:rPr lang="en-US" sz="3200" dirty="0" err="1" smtClean="0">
                <a:latin typeface="Frutiger 57Cn"/>
                <a:cs typeface="Frutiger 57Cn"/>
              </a:rPr>
              <a:t>Cananite</a:t>
            </a:r>
            <a:endParaRPr lang="en-US" sz="3200" dirty="0" smtClean="0">
              <a:latin typeface="Frutiger 57Cn"/>
              <a:cs typeface="Frutiger 57Cn"/>
            </a:endParaRP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Judas Iscariot</a:t>
            </a:r>
            <a:endParaRPr lang="en-US" sz="3200" dirty="0">
              <a:latin typeface="Frutiger 57Cn"/>
              <a:cs typeface="Frutiger 57Cn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114800" y="0"/>
            <a:ext cx="4876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Luke’s list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724400" y="1120775"/>
            <a:ext cx="42672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Simon Peter</a:t>
            </a:r>
            <a:endParaRPr lang="en-US" sz="3200" dirty="0">
              <a:latin typeface="Frutiger 57Cn"/>
              <a:cs typeface="Frutiger 57Cn"/>
            </a:endParaRP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James and John</a:t>
            </a: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Andrew</a:t>
            </a:r>
            <a:endParaRPr lang="en-US" sz="3200" dirty="0">
              <a:latin typeface="Frutiger 57Cn"/>
              <a:cs typeface="Frutiger 57Cn"/>
            </a:endParaRP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Philip</a:t>
            </a: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Bartholomew</a:t>
            </a: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Matthew</a:t>
            </a: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Thomas</a:t>
            </a: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James </a:t>
            </a:r>
            <a:r>
              <a:rPr lang="en-US" sz="3200" dirty="0">
                <a:latin typeface="Frutiger 57Cn"/>
                <a:cs typeface="Frutiger 57Cn"/>
              </a:rPr>
              <a:t>the son of </a:t>
            </a:r>
            <a:r>
              <a:rPr lang="en-US" sz="3200" dirty="0" err="1" smtClean="0">
                <a:latin typeface="Frutiger 57Cn"/>
                <a:cs typeface="Frutiger 57Cn"/>
              </a:rPr>
              <a:t>Alphaeus</a:t>
            </a:r>
            <a:endParaRPr lang="en-US" sz="3200" dirty="0" smtClean="0">
              <a:latin typeface="Frutiger 57Cn"/>
              <a:cs typeface="Frutiger 57Cn"/>
            </a:endParaRPr>
          </a:p>
          <a:p>
            <a:pPr algn="l" fontAlgn="ctr"/>
            <a:r>
              <a:rPr lang="en-US" sz="3200" dirty="0" smtClean="0">
                <a:solidFill>
                  <a:srgbClr val="FFCC66"/>
                </a:solidFill>
                <a:latin typeface="Frutiger 57Cn"/>
                <a:cs typeface="Frutiger 57Cn"/>
              </a:rPr>
              <a:t>Judas son of James</a:t>
            </a:r>
            <a:endParaRPr lang="en-US" sz="3200" dirty="0">
              <a:solidFill>
                <a:srgbClr val="FFCC66"/>
              </a:solidFill>
              <a:latin typeface="Frutiger 57Cn"/>
              <a:cs typeface="Frutiger 57Cn"/>
            </a:endParaRPr>
          </a:p>
          <a:p>
            <a:pPr algn="l" fontAlgn="ctr"/>
            <a:r>
              <a:rPr lang="en-US" sz="3200" dirty="0">
                <a:latin typeface="Frutiger 57Cn"/>
                <a:cs typeface="Frutiger 57Cn"/>
              </a:rPr>
              <a:t>Simon the zealot</a:t>
            </a: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Judas Iscariot</a:t>
            </a:r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12058112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People with two names: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7478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Judas (Hebrew Judah)</a:t>
            </a: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Thaddeus (Greek)</a:t>
            </a:r>
          </a:p>
          <a:p>
            <a:pPr algn="l" fontAlgn="ctr"/>
            <a:endParaRPr lang="en-US" sz="3200" dirty="0" smtClean="0">
              <a:latin typeface="Frutiger 57Cn"/>
              <a:cs typeface="Frutiger 57Cn"/>
            </a:endParaRP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Simon (Hebrew Shimon or Simeon) </a:t>
            </a: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Peter (Greek </a:t>
            </a:r>
            <a:r>
              <a:rPr lang="en-US" sz="3200" dirty="0" err="1" smtClean="0">
                <a:latin typeface="Frutiger 57Cn"/>
                <a:cs typeface="Frutiger 57Cn"/>
              </a:rPr>
              <a:t>Petros</a:t>
            </a:r>
            <a:r>
              <a:rPr lang="en-US" sz="3200" dirty="0" smtClean="0">
                <a:latin typeface="Frutiger 57Cn"/>
                <a:cs typeface="Frutiger 57Cn"/>
              </a:rPr>
              <a:t>)</a:t>
            </a:r>
          </a:p>
          <a:p>
            <a:pPr algn="l" fontAlgn="ctr"/>
            <a:endParaRPr lang="en-US" sz="3200" dirty="0" smtClean="0">
              <a:latin typeface="Frutiger 57Cn"/>
              <a:cs typeface="Frutiger 57Cn"/>
            </a:endParaRP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Paul (Greek Paulus)</a:t>
            </a: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Saul (Hebrew </a:t>
            </a:r>
            <a:r>
              <a:rPr lang="en-US" sz="3200" dirty="0" err="1" smtClean="0">
                <a:latin typeface="Frutiger 57Cn"/>
                <a:cs typeface="Frutiger 57Cn"/>
              </a:rPr>
              <a:t>Sha’ul</a:t>
            </a:r>
            <a:r>
              <a:rPr lang="en-US" sz="3200" dirty="0" smtClean="0">
                <a:latin typeface="Frutiger 57Cn"/>
                <a:cs typeface="Frutiger 57Cn"/>
              </a:rPr>
              <a:t>)</a:t>
            </a:r>
          </a:p>
          <a:p>
            <a:pPr algn="l" fontAlgn="ctr"/>
            <a:endParaRPr lang="en-US" sz="3200" dirty="0">
              <a:latin typeface="Frutiger 57Cn"/>
              <a:cs typeface="Frutiger 57Cn"/>
            </a:endParaRPr>
          </a:p>
          <a:p>
            <a:pPr algn="l" fontAlgn="ctr"/>
            <a:r>
              <a:rPr lang="en-US" sz="3200" dirty="0" smtClean="0">
                <a:latin typeface="Frutiger 57Cn"/>
                <a:cs typeface="Frutiger 57Cn"/>
              </a:rPr>
              <a:t>Barnabas</a:t>
            </a:r>
          </a:p>
          <a:p>
            <a:pPr algn="l" fontAlgn="ctr"/>
            <a:r>
              <a:rPr lang="en-US" sz="3200" dirty="0" err="1" smtClean="0">
                <a:latin typeface="Frutiger 57Cn"/>
                <a:cs typeface="Frutiger 57Cn"/>
              </a:rPr>
              <a:t>Joses</a:t>
            </a:r>
            <a:r>
              <a:rPr lang="en-US" sz="3200" dirty="0" smtClean="0">
                <a:latin typeface="Frutiger 57Cn"/>
                <a:cs typeface="Frutiger 57Cn"/>
              </a:rPr>
              <a:t> (Hebrew </a:t>
            </a:r>
            <a:r>
              <a:rPr lang="en-US" sz="3200" dirty="0" err="1" smtClean="0">
                <a:latin typeface="Frutiger 57Cn"/>
                <a:cs typeface="Frutiger 57Cn"/>
              </a:rPr>
              <a:t>Yoseph</a:t>
            </a:r>
            <a:r>
              <a:rPr lang="en-US" sz="3200" dirty="0" smtClean="0">
                <a:latin typeface="Frutiger 57Cn"/>
                <a:cs typeface="Frutiger 57Cn"/>
              </a:rPr>
              <a:t>)</a:t>
            </a:r>
            <a:endParaRPr lang="en-US" sz="3200" dirty="0">
              <a:latin typeface="Frutiger 57Cn"/>
              <a:cs typeface="Frutiger 57Cn"/>
            </a:endParaRPr>
          </a:p>
          <a:p>
            <a:pPr algn="l" fontAlgn="ctr"/>
            <a:endParaRPr lang="en-US" sz="3200" dirty="0" smtClean="0">
              <a:latin typeface="Frutiger 57Cn"/>
              <a:cs typeface="Frutiger 57Cn"/>
            </a:endParaRPr>
          </a:p>
          <a:p>
            <a:pPr algn="l" fontAlgn="ctr"/>
            <a:endParaRPr lang="en-US" sz="3200" dirty="0">
              <a:latin typeface="Frutiger 57Cn"/>
              <a:cs typeface="Frutiger 57Cn"/>
            </a:endParaRPr>
          </a:p>
          <a:p>
            <a:pPr algn="l" fontAlgn="ctr"/>
            <a:endParaRPr lang="en-US" sz="3200" dirty="0" smtClean="0">
              <a:latin typeface="Frutiger 57Cn"/>
              <a:cs typeface="Frutiger 57Cn"/>
            </a:endParaRPr>
          </a:p>
          <a:p>
            <a:pPr algn="l" fontAlgn="ctr"/>
            <a:endParaRPr lang="en-US" sz="3200" dirty="0">
              <a:latin typeface="Frutiger 57Cn"/>
              <a:cs typeface="Frutiger 57Cn"/>
            </a:endParaRPr>
          </a:p>
        </p:txBody>
      </p:sp>
    </p:spTree>
    <p:extLst>
      <p:ext uri="{BB962C8B-B14F-4D97-AF65-F5344CB8AC3E}">
        <p14:creationId xmlns:p14="http://schemas.microsoft.com/office/powerpoint/2010/main" val="419625956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14210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-36937" y="-9702"/>
            <a:ext cx="9144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6163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Leviticus 23:15-21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15  ‘And you shall count for yourselves from the day after the Sabbath, from the day that you brought the sheaf of the wave offering: seven Sabbaths shall be completed.</a:t>
            </a: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16  ‘Count fifty days to the day after the seventh Sabbath; then you shall offer a new grain offering to the LORD</a:t>
            </a:r>
            <a:r>
              <a:rPr lang="en-US" sz="3200" dirty="0" smtClean="0">
                <a:latin typeface="Frutiger 57Cn"/>
                <a:cs typeface="Frutiger 57Cn"/>
              </a:rPr>
              <a:t>.…</a:t>
            </a:r>
            <a:endParaRPr lang="en-US" sz="3200" dirty="0">
              <a:latin typeface="Frutiger 57Cn"/>
              <a:cs typeface="Frutiger 57Cn"/>
            </a:endParaRPr>
          </a:p>
          <a:p>
            <a:pPr algn="l"/>
            <a:r>
              <a:rPr lang="en-US" sz="3200" dirty="0">
                <a:latin typeface="Frutiger 57Cn"/>
                <a:cs typeface="Frutiger 57Cn"/>
              </a:rPr>
              <a:t>21  ‘And you shall proclaim on the same day that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it </a:t>
            </a:r>
            <a:r>
              <a:rPr lang="en-US" sz="3200" dirty="0">
                <a:latin typeface="Frutiger 57Cn"/>
                <a:cs typeface="Frutiger 57Cn"/>
              </a:rPr>
              <a:t>is a holy convocation to you. You shall do no customary work on it. It shall be a statute forever </a:t>
            </a:r>
            <a:r>
              <a:rPr lang="en-US" sz="3200" dirty="0" smtClean="0">
                <a:latin typeface="Frutiger 57Cn"/>
                <a:cs typeface="Frutiger 57Cn"/>
              </a:rPr>
              <a:t/>
            </a:r>
            <a:br>
              <a:rPr lang="en-US" sz="3200" dirty="0" smtClean="0">
                <a:latin typeface="Frutiger 57Cn"/>
                <a:cs typeface="Frutiger 57Cn"/>
              </a:rPr>
            </a:br>
            <a:r>
              <a:rPr lang="en-US" sz="3200" dirty="0" smtClean="0">
                <a:latin typeface="Frutiger 57Cn"/>
                <a:cs typeface="Frutiger 57Cn"/>
              </a:rPr>
              <a:t>in </a:t>
            </a:r>
            <a:r>
              <a:rPr lang="en-US" sz="3200" dirty="0">
                <a:latin typeface="Frutiger 57Cn"/>
                <a:cs typeface="Frutiger 57Cn"/>
              </a:rPr>
              <a:t>all your dwellings throughout your generations.</a:t>
            </a:r>
          </a:p>
        </p:txBody>
      </p:sp>
    </p:spTree>
    <p:extLst>
      <p:ext uri="{BB962C8B-B14F-4D97-AF65-F5344CB8AC3E}">
        <p14:creationId xmlns:p14="http://schemas.microsoft.com/office/powerpoint/2010/main" val="16338360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he-colours-of-maize-james-brunk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6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6885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113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>
              <a:lnSpc>
                <a:spcPct val="110000"/>
              </a:lnSpc>
              <a:defRPr/>
            </a:pPr>
            <a:r>
              <a:rPr lang="en-US" sz="4400" b="1" dirty="0" smtClean="0">
                <a:solidFill>
                  <a:schemeClr val="tx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I Frutiger BoldItalic" charset="0"/>
              </a:rPr>
              <a:t>Matthew 12:1-8</a:t>
            </a:r>
            <a:endParaRPr lang="en-US" sz="4400" b="1" dirty="0">
              <a:solidFill>
                <a:schemeClr val="tx2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I Frutiger BoldItalic" charset="0"/>
            </a:endParaRPr>
          </a:p>
        </p:txBody>
      </p:sp>
      <p:sp>
        <p:nvSpPr>
          <p:cNvPr id="52226" name="Text Box 3"/>
          <p:cNvSpPr txBox="1">
            <a:spLocks noChangeArrowheads="1"/>
          </p:cNvSpPr>
          <p:nvPr/>
        </p:nvSpPr>
        <p:spPr bwMode="auto">
          <a:xfrm>
            <a:off x="762000" y="1131888"/>
            <a:ext cx="8229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l"/>
            <a:r>
              <a:rPr lang="en-US" sz="3200" dirty="0">
                <a:latin typeface="Frutiger 57Cn"/>
                <a:cs typeface="Frutiger 57Cn"/>
              </a:rPr>
              <a:t>1  At that time Jesus went through the </a:t>
            </a:r>
            <a:r>
              <a:rPr lang="en-US" sz="3200" dirty="0" err="1">
                <a:latin typeface="Frutiger 57Cn"/>
                <a:cs typeface="Frutiger 57Cn"/>
              </a:rPr>
              <a:t>grainfields</a:t>
            </a:r>
            <a:r>
              <a:rPr lang="en-US" sz="3200" dirty="0">
                <a:latin typeface="Frutiger 57Cn"/>
                <a:cs typeface="Frutiger 57Cn"/>
              </a:rPr>
              <a:t> on the Sabbath. And His disciples were hungry, and began to pluck heads of grain and to eat.</a:t>
            </a:r>
          </a:p>
        </p:txBody>
      </p:sp>
    </p:spTree>
    <p:extLst>
      <p:ext uri="{BB962C8B-B14F-4D97-AF65-F5344CB8AC3E}">
        <p14:creationId xmlns:p14="http://schemas.microsoft.com/office/powerpoint/2010/main" val="371301580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BL Frutiger Black"/>
        <a:ea typeface=""/>
        <a:cs typeface=""/>
      </a:majorFont>
      <a:minorFont>
        <a:latin typeface="B Frutiger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HD:Old Mac Files:Microsoft Office 98:Templates:Presentation Designs:Fireball</Template>
  <TotalTime>47424</TotalTime>
  <Words>2962</Words>
  <Application>Microsoft Macintosh PowerPoint</Application>
  <PresentationFormat>On-screen Show (4:3)</PresentationFormat>
  <Paragraphs>234</Paragraphs>
  <Slides>66</Slides>
  <Notes>63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69" baseType="lpstr">
      <vt:lpstr>Fireball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Ideas for The Good News  </dc:title>
  <dc:creator/>
  <cp:lastModifiedBy>Scott Ashley</cp:lastModifiedBy>
  <cp:revision>1253</cp:revision>
  <cp:lastPrinted>2002-04-29T19:33:49Z</cp:lastPrinted>
  <dcterms:created xsi:type="dcterms:W3CDTF">2002-04-29T15:32:00Z</dcterms:created>
  <dcterms:modified xsi:type="dcterms:W3CDTF">2016-01-02T07:55:04Z</dcterms:modified>
</cp:coreProperties>
</file>